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20"/>
  </p:notesMasterIdLst>
  <p:sldIdLst>
    <p:sldId id="256" r:id="rId2"/>
    <p:sldId id="267" r:id="rId3"/>
    <p:sldId id="257" r:id="rId4"/>
    <p:sldId id="261" r:id="rId5"/>
    <p:sldId id="271" r:id="rId6"/>
    <p:sldId id="272" r:id="rId7"/>
    <p:sldId id="266" r:id="rId8"/>
    <p:sldId id="277" r:id="rId9"/>
    <p:sldId id="274" r:id="rId10"/>
    <p:sldId id="273" r:id="rId11"/>
    <p:sldId id="275" r:id="rId12"/>
    <p:sldId id="276" r:id="rId13"/>
    <p:sldId id="263" r:id="rId14"/>
    <p:sldId id="258" r:id="rId15"/>
    <p:sldId id="268" r:id="rId16"/>
    <p:sldId id="260" r:id="rId17"/>
    <p:sldId id="269"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03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513"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55AC85-9377-4225-B169-F554636510CB}" type="datetimeFigureOut">
              <a:rPr lang="en-US"/>
              <a:t>7/18/2017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419F-9ADF-45F4-BE68-AF494D124085}"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3419F-9ADF-45F4-BE68-AF494D124085}" type="slidenum">
              <a:rPr lang="en-US"/>
              <a:t>9</a:t>
            </a:fld>
            <a:endParaRPr lang="en-US"/>
          </a:p>
        </p:txBody>
      </p:sp>
    </p:spTree>
    <p:extLst>
      <p:ext uri="{BB962C8B-B14F-4D97-AF65-F5344CB8AC3E}">
        <p14:creationId xmlns:p14="http://schemas.microsoft.com/office/powerpoint/2010/main" val="1988254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3419F-9ADF-45F4-BE68-AF494D124085}" type="slidenum">
              <a:rPr lang="en-US" smtClean="0"/>
              <a:t>11</a:t>
            </a:fld>
            <a:endParaRPr lang="en-US"/>
          </a:p>
        </p:txBody>
      </p:sp>
    </p:spTree>
    <p:extLst>
      <p:ext uri="{BB962C8B-B14F-4D97-AF65-F5344CB8AC3E}">
        <p14:creationId xmlns:p14="http://schemas.microsoft.com/office/powerpoint/2010/main" val="2471933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D76B5372-C981-42DE-9759-3A84485AED57}" type="datetimeFigureOut">
              <a:rPr lang="en-US" smtClean="0"/>
              <a:t>7/18/2017</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C492E434-C6C2-4158-923E-CA497D3FEC16}"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78094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6B5372-C981-42DE-9759-3A84485AED57}"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2E434-C6C2-4158-923E-CA497D3FEC16}" type="slidenum">
              <a:rPr lang="en-US" smtClean="0"/>
              <a:t>‹#›</a:t>
            </a:fld>
            <a:endParaRPr lang="en-US"/>
          </a:p>
        </p:txBody>
      </p:sp>
    </p:spTree>
    <p:extLst>
      <p:ext uri="{BB962C8B-B14F-4D97-AF65-F5344CB8AC3E}">
        <p14:creationId xmlns:p14="http://schemas.microsoft.com/office/powerpoint/2010/main" val="396116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6B5372-C981-42DE-9759-3A84485AED57}"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2E434-C6C2-4158-923E-CA497D3FEC16}" type="slidenum">
              <a:rPr lang="en-US" smtClean="0"/>
              <a:t>‹#›</a:t>
            </a:fld>
            <a:endParaRPr lang="en-US"/>
          </a:p>
        </p:txBody>
      </p:sp>
    </p:spTree>
    <p:extLst>
      <p:ext uri="{BB962C8B-B14F-4D97-AF65-F5344CB8AC3E}">
        <p14:creationId xmlns:p14="http://schemas.microsoft.com/office/powerpoint/2010/main" val="50111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6B5372-C981-42DE-9759-3A84485AED57}"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2E434-C6C2-4158-923E-CA497D3FEC16}" type="slidenum">
              <a:rPr lang="en-US" smtClean="0"/>
              <a:t>‹#›</a:t>
            </a:fld>
            <a:endParaRPr lang="en-US"/>
          </a:p>
        </p:txBody>
      </p:sp>
    </p:spTree>
    <p:extLst>
      <p:ext uri="{BB962C8B-B14F-4D97-AF65-F5344CB8AC3E}">
        <p14:creationId xmlns:p14="http://schemas.microsoft.com/office/powerpoint/2010/main" val="1008914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D76B5372-C981-42DE-9759-3A84485AED57}" type="datetimeFigureOut">
              <a:rPr lang="en-US" smtClean="0"/>
              <a:t>7/18/2017</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C492E434-C6C2-4158-923E-CA497D3FEC16}"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9491130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6B5372-C981-42DE-9759-3A84485AED57}" type="datetimeFigureOut">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2E434-C6C2-4158-923E-CA497D3FEC16}" type="slidenum">
              <a:rPr lang="en-US" smtClean="0"/>
              <a:t>‹#›</a:t>
            </a:fld>
            <a:endParaRPr lang="en-US"/>
          </a:p>
        </p:txBody>
      </p:sp>
    </p:spTree>
    <p:extLst>
      <p:ext uri="{BB962C8B-B14F-4D97-AF65-F5344CB8AC3E}">
        <p14:creationId xmlns:p14="http://schemas.microsoft.com/office/powerpoint/2010/main" val="3700774964"/>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6B5372-C981-42DE-9759-3A84485AED57}" type="datetimeFigureOut">
              <a:rPr lang="en-US" smtClean="0"/>
              <a:t>7/18/2017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92E434-C6C2-4158-923E-CA497D3FEC16}" type="slidenum">
              <a:rPr lang="en-US" smtClean="0"/>
              <a:t>‹#›</a:t>
            </a:fld>
            <a:endParaRPr lang="en-US"/>
          </a:p>
        </p:txBody>
      </p:sp>
    </p:spTree>
    <p:extLst>
      <p:ext uri="{BB962C8B-B14F-4D97-AF65-F5344CB8AC3E}">
        <p14:creationId xmlns:p14="http://schemas.microsoft.com/office/powerpoint/2010/main" val="212352372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6B5372-C981-42DE-9759-3A84485AED57}" type="datetimeFigureOut">
              <a:rPr lang="en-US" smtClean="0"/>
              <a:t>7/18/2017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92E434-C6C2-4158-923E-CA497D3FEC16}" type="slidenum">
              <a:rPr lang="en-US" smtClean="0"/>
              <a:t>‹#›</a:t>
            </a:fld>
            <a:endParaRPr lang="en-US"/>
          </a:p>
        </p:txBody>
      </p:sp>
    </p:spTree>
    <p:extLst>
      <p:ext uri="{BB962C8B-B14F-4D97-AF65-F5344CB8AC3E}">
        <p14:creationId xmlns:p14="http://schemas.microsoft.com/office/powerpoint/2010/main" val="3748776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B5372-C981-42DE-9759-3A84485AED57}" type="datetimeFigureOut">
              <a:rPr lang="en-US" smtClean="0"/>
              <a:t>7/18/2017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92E434-C6C2-4158-923E-CA497D3FEC16}" type="slidenum">
              <a:rPr lang="en-US" smtClean="0"/>
              <a:t>‹#›</a:t>
            </a:fld>
            <a:endParaRPr lang="en-US"/>
          </a:p>
        </p:txBody>
      </p:sp>
    </p:spTree>
    <p:extLst>
      <p:ext uri="{BB962C8B-B14F-4D97-AF65-F5344CB8AC3E}">
        <p14:creationId xmlns:p14="http://schemas.microsoft.com/office/powerpoint/2010/main" val="91793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D76B5372-C981-42DE-9759-3A84485AED57}" type="datetimeFigureOut">
              <a:rPr lang="en-US" smtClean="0"/>
              <a:t>7/18/2017</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C492E434-C6C2-4158-923E-CA497D3FEC16}"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45402437"/>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D76B5372-C981-42DE-9759-3A84485AED57}" type="datetimeFigureOut">
              <a:rPr lang="en-US" smtClean="0"/>
              <a:t>7/18/2017</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C492E434-C6C2-4158-923E-CA497D3FEC16}" type="slidenum">
              <a:rPr lang="en-US" smtClean="0"/>
              <a:t>‹#›</a:t>
            </a:fld>
            <a:endParaRPr lang="en-US"/>
          </a:p>
        </p:txBody>
      </p:sp>
    </p:spTree>
    <p:extLst>
      <p:ext uri="{BB962C8B-B14F-4D97-AF65-F5344CB8AC3E}">
        <p14:creationId xmlns:p14="http://schemas.microsoft.com/office/powerpoint/2010/main" val="3020919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D76B5372-C981-42DE-9759-3A84485AED57}" type="datetimeFigureOut">
              <a:rPr lang="en-US" smtClean="0"/>
              <a:t>7/18/2017</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C492E434-C6C2-4158-923E-CA497D3FEC16}"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35944741"/>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Wishprinting@bcsdk12.ne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cid:image001.png@01D2F757.244B5D60"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cid:image002.png@01D2F757.8CAFE9C0"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bcsdk12.ne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8523" y="1098388"/>
            <a:ext cx="10318418" cy="5211796"/>
          </a:xfrm>
        </p:spPr>
        <p:txBody>
          <a:bodyPr>
            <a:normAutofit fontScale="90000"/>
          </a:bodyPr>
          <a:lstStyle/>
          <a:p>
            <a:r>
              <a:rPr lang="en-US"/>
              <a:t>Procurement Review</a:t>
            </a:r>
            <a:br>
              <a:rPr lang="en-US"/>
            </a:br>
            <a:r>
              <a:rPr lang="en-US"/>
              <a:t>FY 2017-2018</a:t>
            </a:r>
            <a:br>
              <a:rPr lang="en-US"/>
            </a:br>
            <a:r>
              <a:rPr lang="en-US"/>
              <a:t> vip July 2017</a:t>
            </a:r>
          </a:p>
        </p:txBody>
      </p:sp>
      <p:sp>
        <p:nvSpPr>
          <p:cNvPr id="3" name="Subtitle 2"/>
          <p:cNvSpPr>
            <a:spLocks noGrp="1"/>
          </p:cNvSpPr>
          <p:nvPr>
            <p:ph type="subTitle" idx="1"/>
          </p:nvPr>
        </p:nvSpPr>
        <p:spPr>
          <a:xfrm>
            <a:off x="3012214" y="5994399"/>
            <a:ext cx="6249017" cy="766153"/>
          </a:xfrm>
        </p:spPr>
        <p:txBody>
          <a:bodyPr>
            <a:normAutofit lnSpcReduction="10000"/>
          </a:bodyPr>
          <a:lstStyle/>
          <a:p>
            <a:endParaRPr lang="en-US"/>
          </a:p>
          <a:p>
            <a:r>
              <a:rPr lang="en-US"/>
              <a:t>All Process for Procurement</a:t>
            </a:r>
          </a:p>
          <a:p>
            <a:endParaRPr lang="en-US"/>
          </a:p>
        </p:txBody>
      </p:sp>
    </p:spTree>
    <p:extLst>
      <p:ext uri="{BB962C8B-B14F-4D97-AF65-F5344CB8AC3E}">
        <p14:creationId xmlns:p14="http://schemas.microsoft.com/office/powerpoint/2010/main" val="4156593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Vendor Issues on E-Procurement Orders</a:t>
            </a:r>
          </a:p>
        </p:txBody>
      </p:sp>
      <p:sp>
        <p:nvSpPr>
          <p:cNvPr id="3" name="Content Placeholder 2"/>
          <p:cNvSpPr>
            <a:spLocks noGrp="1"/>
          </p:cNvSpPr>
          <p:nvPr>
            <p:ph idx="1"/>
          </p:nvPr>
        </p:nvSpPr>
        <p:spPr>
          <a:xfrm>
            <a:off x="1251678" y="1754909"/>
            <a:ext cx="10178322" cy="4124683"/>
          </a:xfrm>
        </p:spPr>
        <p:txBody>
          <a:bodyPr/>
          <a:lstStyle/>
          <a:p>
            <a:r>
              <a:rPr lang="en-US">
                <a:solidFill>
                  <a:srgbClr val="FF0000"/>
                </a:solidFill>
              </a:rPr>
              <a:t>Ensure you Choose the CORRECT Vendor NUMBER on Page 1 and the Line Items for the E-procurement Vendors</a:t>
            </a:r>
          </a:p>
          <a:p>
            <a:pPr lvl="1"/>
            <a:endParaRPr lang="en-US">
              <a:solidFill>
                <a:srgbClr val="FF0000"/>
              </a:solidFill>
            </a:endParaRPr>
          </a:p>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5818" y="2420381"/>
            <a:ext cx="9097818" cy="4349874"/>
          </a:xfrm>
          <a:prstGeom prst="rect">
            <a:avLst/>
          </a:prstGeom>
        </p:spPr>
      </p:pic>
    </p:spTree>
    <p:extLst>
      <p:ext uri="{BB962C8B-B14F-4D97-AF65-F5344CB8AC3E}">
        <p14:creationId xmlns:p14="http://schemas.microsoft.com/office/powerpoint/2010/main" val="497274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15946"/>
          </a:xfrm>
        </p:spPr>
        <p:txBody>
          <a:bodyPr>
            <a:normAutofit fontScale="90000"/>
          </a:bodyPr>
          <a:lstStyle/>
          <a:p>
            <a:pPr algn="ctr"/>
            <a:r>
              <a:rPr lang="en-US" dirty="0" smtClean="0"/>
              <a:t>Requisition Monthly deadline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5354472"/>
              </p:ext>
            </p:extLst>
          </p:nvPr>
        </p:nvGraphicFramePr>
        <p:xfrm>
          <a:off x="1003957" y="1338318"/>
          <a:ext cx="9643022" cy="3690880"/>
        </p:xfrm>
        <a:graphic>
          <a:graphicData uri="http://schemas.openxmlformats.org/drawingml/2006/table">
            <a:tbl>
              <a:tblPr firstRow="1" bandRow="1">
                <a:tableStyleId>{5C22544A-7EE6-4342-B048-85BDC9FD1C3A}</a:tableStyleId>
              </a:tblPr>
              <a:tblGrid>
                <a:gridCol w="4821511"/>
                <a:gridCol w="4821511"/>
              </a:tblGrid>
              <a:tr h="369088">
                <a:tc>
                  <a:txBody>
                    <a:bodyPr/>
                    <a:lstStyle/>
                    <a:p>
                      <a:pPr algn="ctr"/>
                      <a:r>
                        <a:rPr lang="en-US" dirty="0" smtClean="0"/>
                        <a:t>Month</a:t>
                      </a:r>
                      <a:endParaRPr lang="en-US" dirty="0"/>
                    </a:p>
                  </a:txBody>
                  <a:tcPr/>
                </a:tc>
                <a:tc>
                  <a:txBody>
                    <a:bodyPr/>
                    <a:lstStyle/>
                    <a:p>
                      <a:pPr algn="ctr"/>
                      <a:r>
                        <a:rPr lang="en-US" dirty="0" smtClean="0"/>
                        <a:t>Last Day to KEY</a:t>
                      </a:r>
                      <a:endParaRPr lang="en-US" dirty="0"/>
                    </a:p>
                  </a:txBody>
                  <a:tcPr/>
                </a:tc>
              </a:tr>
              <a:tr h="369088">
                <a:tc>
                  <a:txBody>
                    <a:bodyPr/>
                    <a:lstStyle/>
                    <a:p>
                      <a:pPr algn="ctr"/>
                      <a:r>
                        <a:rPr lang="en-US" dirty="0" smtClean="0"/>
                        <a:t>July 2017</a:t>
                      </a:r>
                      <a:endParaRPr lang="en-US" dirty="0"/>
                    </a:p>
                  </a:txBody>
                  <a:tcPr/>
                </a:tc>
                <a:tc>
                  <a:txBody>
                    <a:bodyPr/>
                    <a:lstStyle/>
                    <a:p>
                      <a:pPr algn="ctr"/>
                      <a:r>
                        <a:rPr lang="en-US" dirty="0" smtClean="0"/>
                        <a:t>July 27</a:t>
                      </a:r>
                      <a:r>
                        <a:rPr lang="en-US" baseline="30000" dirty="0" smtClean="0"/>
                        <a:t>th</a:t>
                      </a:r>
                      <a:endParaRPr lang="en-US" dirty="0" smtClean="0"/>
                    </a:p>
                  </a:txBody>
                  <a:tcPr/>
                </a:tc>
              </a:tr>
              <a:tr h="369088">
                <a:tc>
                  <a:txBody>
                    <a:bodyPr/>
                    <a:lstStyle/>
                    <a:p>
                      <a:pPr algn="ctr"/>
                      <a:r>
                        <a:rPr lang="en-US" dirty="0" smtClean="0"/>
                        <a:t>August</a:t>
                      </a:r>
                      <a:r>
                        <a:rPr lang="en-US" baseline="0" dirty="0" smtClean="0"/>
                        <a:t> 2017</a:t>
                      </a:r>
                      <a:endParaRPr lang="en-US" dirty="0"/>
                    </a:p>
                  </a:txBody>
                  <a:tcPr/>
                </a:tc>
                <a:tc>
                  <a:txBody>
                    <a:bodyPr/>
                    <a:lstStyle/>
                    <a:p>
                      <a:pPr algn="ctr"/>
                      <a:r>
                        <a:rPr lang="en-US" dirty="0" smtClean="0"/>
                        <a:t>August 29</a:t>
                      </a:r>
                      <a:r>
                        <a:rPr lang="en-US" baseline="30000" dirty="0" smtClean="0"/>
                        <a:t>th</a:t>
                      </a:r>
                      <a:r>
                        <a:rPr lang="en-US" dirty="0" smtClean="0"/>
                        <a:t>, 2017</a:t>
                      </a:r>
                      <a:endParaRPr lang="en-US" dirty="0"/>
                    </a:p>
                  </a:txBody>
                  <a:tcPr/>
                </a:tc>
              </a:tr>
              <a:tr h="369088">
                <a:tc>
                  <a:txBody>
                    <a:bodyPr/>
                    <a:lstStyle/>
                    <a:p>
                      <a:pPr algn="ctr"/>
                      <a:r>
                        <a:rPr lang="en-US" dirty="0" smtClean="0"/>
                        <a:t>September</a:t>
                      </a:r>
                      <a:r>
                        <a:rPr lang="en-US" baseline="0" dirty="0" smtClean="0"/>
                        <a:t> 2017</a:t>
                      </a:r>
                      <a:endParaRPr lang="en-US" dirty="0"/>
                    </a:p>
                  </a:txBody>
                  <a:tcPr/>
                </a:tc>
                <a:tc>
                  <a:txBody>
                    <a:bodyPr/>
                    <a:lstStyle/>
                    <a:p>
                      <a:pPr algn="ctr"/>
                      <a:r>
                        <a:rPr lang="en-US" dirty="0" smtClean="0"/>
                        <a:t>Wednesday</a:t>
                      </a:r>
                      <a:r>
                        <a:rPr lang="en-US" baseline="0" dirty="0" smtClean="0"/>
                        <a:t> </a:t>
                      </a:r>
                      <a:r>
                        <a:rPr lang="en-US" dirty="0" smtClean="0"/>
                        <a:t>Sept 27</a:t>
                      </a:r>
                      <a:r>
                        <a:rPr lang="en-US" baseline="30000" dirty="0" smtClean="0"/>
                        <a:t>th</a:t>
                      </a:r>
                      <a:r>
                        <a:rPr lang="en-US" dirty="0" smtClean="0"/>
                        <a:t>, 2017</a:t>
                      </a:r>
                      <a:endParaRPr lang="en-US" dirty="0"/>
                    </a:p>
                  </a:txBody>
                  <a:tcPr/>
                </a:tc>
              </a:tr>
              <a:tr h="369088">
                <a:tc>
                  <a:txBody>
                    <a:bodyPr/>
                    <a:lstStyle/>
                    <a:p>
                      <a:pPr algn="ctr"/>
                      <a:r>
                        <a:rPr lang="en-US" dirty="0" smtClean="0"/>
                        <a:t>October 2017</a:t>
                      </a:r>
                      <a:endParaRPr lang="en-US" dirty="0"/>
                    </a:p>
                  </a:txBody>
                  <a:tcPr/>
                </a:tc>
                <a:tc>
                  <a:txBody>
                    <a:bodyPr/>
                    <a:lstStyle/>
                    <a:p>
                      <a:pPr algn="ctr"/>
                      <a:r>
                        <a:rPr lang="en-US" dirty="0" smtClean="0"/>
                        <a:t>Friday October 27</a:t>
                      </a:r>
                      <a:r>
                        <a:rPr lang="en-US" baseline="30000" dirty="0" smtClean="0"/>
                        <a:t>th</a:t>
                      </a:r>
                      <a:r>
                        <a:rPr lang="en-US" dirty="0" smtClean="0"/>
                        <a:t>, 2017</a:t>
                      </a:r>
                      <a:endParaRPr lang="en-US" dirty="0"/>
                    </a:p>
                  </a:txBody>
                  <a:tcPr/>
                </a:tc>
              </a:tr>
              <a:tr h="369088">
                <a:tc>
                  <a:txBody>
                    <a:bodyPr/>
                    <a:lstStyle/>
                    <a:p>
                      <a:pPr algn="ctr"/>
                      <a:r>
                        <a:rPr lang="en-US" dirty="0" smtClean="0"/>
                        <a:t>November</a:t>
                      </a:r>
                      <a:r>
                        <a:rPr lang="en-US" baseline="0" dirty="0" smtClean="0"/>
                        <a:t> 2017</a:t>
                      </a:r>
                      <a:endParaRPr lang="en-US" dirty="0"/>
                    </a:p>
                  </a:txBody>
                  <a:tcPr/>
                </a:tc>
                <a:tc>
                  <a:txBody>
                    <a:bodyPr/>
                    <a:lstStyle/>
                    <a:p>
                      <a:pPr algn="ctr"/>
                      <a:r>
                        <a:rPr lang="en-US" dirty="0" smtClean="0"/>
                        <a:t>November</a:t>
                      </a:r>
                      <a:r>
                        <a:rPr lang="en-US" baseline="0" dirty="0" smtClean="0"/>
                        <a:t> 28</a:t>
                      </a:r>
                      <a:r>
                        <a:rPr lang="en-US" baseline="30000" dirty="0" smtClean="0"/>
                        <a:t>th</a:t>
                      </a:r>
                      <a:r>
                        <a:rPr lang="en-US" baseline="0" dirty="0" smtClean="0"/>
                        <a:t>, 2017</a:t>
                      </a:r>
                      <a:endParaRPr lang="en-US" dirty="0"/>
                    </a:p>
                  </a:txBody>
                  <a:tcPr/>
                </a:tc>
              </a:tr>
              <a:tr h="369088">
                <a:tc>
                  <a:txBody>
                    <a:bodyPr/>
                    <a:lstStyle/>
                    <a:p>
                      <a:pPr algn="ctr"/>
                      <a:r>
                        <a:rPr lang="en-US" dirty="0" smtClean="0"/>
                        <a:t>December 2017</a:t>
                      </a:r>
                      <a:endParaRPr lang="en-US" dirty="0"/>
                    </a:p>
                  </a:txBody>
                  <a:tcPr/>
                </a:tc>
                <a:tc>
                  <a:txBody>
                    <a:bodyPr/>
                    <a:lstStyle/>
                    <a:p>
                      <a:pPr algn="ctr"/>
                      <a:r>
                        <a:rPr lang="en-US" dirty="0" smtClean="0"/>
                        <a:t>December 20</a:t>
                      </a:r>
                      <a:r>
                        <a:rPr lang="en-US" baseline="30000" dirty="0" smtClean="0"/>
                        <a:t>th</a:t>
                      </a:r>
                      <a:r>
                        <a:rPr lang="en-US" dirty="0" smtClean="0"/>
                        <a:t>, 2017</a:t>
                      </a:r>
                      <a:endParaRPr lang="en-US" dirty="0"/>
                    </a:p>
                  </a:txBody>
                  <a:tcPr/>
                </a:tc>
              </a:tr>
              <a:tr h="369088">
                <a:tc>
                  <a:txBody>
                    <a:bodyPr/>
                    <a:lstStyle/>
                    <a:p>
                      <a:pPr algn="ctr"/>
                      <a:r>
                        <a:rPr lang="en-US" dirty="0" smtClean="0"/>
                        <a:t>January</a:t>
                      </a:r>
                      <a:r>
                        <a:rPr lang="en-US" baseline="0" dirty="0" smtClean="0"/>
                        <a:t> 2018</a:t>
                      </a:r>
                      <a:endParaRPr lang="en-US" dirty="0"/>
                    </a:p>
                  </a:txBody>
                  <a:tcPr/>
                </a:tc>
                <a:tc>
                  <a:txBody>
                    <a:bodyPr/>
                    <a:lstStyle/>
                    <a:p>
                      <a:pPr algn="ctr"/>
                      <a:r>
                        <a:rPr lang="en-US" dirty="0" smtClean="0"/>
                        <a:t>January 29</a:t>
                      </a:r>
                      <a:r>
                        <a:rPr lang="en-US" baseline="30000" dirty="0" smtClean="0"/>
                        <a:t>th</a:t>
                      </a:r>
                      <a:r>
                        <a:rPr lang="en-US" dirty="0" smtClean="0"/>
                        <a:t>, 2018</a:t>
                      </a:r>
                      <a:endParaRPr lang="en-US" dirty="0"/>
                    </a:p>
                  </a:txBody>
                  <a:tcPr/>
                </a:tc>
              </a:tr>
              <a:tr h="369088">
                <a:tc>
                  <a:txBody>
                    <a:bodyPr/>
                    <a:lstStyle/>
                    <a:p>
                      <a:pPr algn="ctr"/>
                      <a:r>
                        <a:rPr lang="en-US" dirty="0" smtClean="0"/>
                        <a:t>February 2018</a:t>
                      </a:r>
                      <a:endParaRPr lang="en-US" dirty="0"/>
                    </a:p>
                  </a:txBody>
                  <a:tcPr/>
                </a:tc>
                <a:tc>
                  <a:txBody>
                    <a:bodyPr/>
                    <a:lstStyle/>
                    <a:p>
                      <a:pPr algn="ctr"/>
                      <a:r>
                        <a:rPr lang="en-US" dirty="0" smtClean="0"/>
                        <a:t>February 26</a:t>
                      </a:r>
                      <a:r>
                        <a:rPr lang="en-US" baseline="30000" dirty="0" smtClean="0"/>
                        <a:t>th</a:t>
                      </a:r>
                      <a:r>
                        <a:rPr lang="en-US" dirty="0" smtClean="0"/>
                        <a:t>, 2018</a:t>
                      </a:r>
                    </a:p>
                  </a:txBody>
                  <a:tcPr/>
                </a:tc>
              </a:tr>
              <a:tr h="369088">
                <a:tc>
                  <a:txBody>
                    <a:bodyPr/>
                    <a:lstStyle/>
                    <a:p>
                      <a:pPr algn="ctr"/>
                      <a:r>
                        <a:rPr lang="en-US" dirty="0" smtClean="0"/>
                        <a:t>March 2018</a:t>
                      </a:r>
                    </a:p>
                  </a:txBody>
                  <a:tcPr/>
                </a:tc>
                <a:tc>
                  <a:txBody>
                    <a:bodyPr/>
                    <a:lstStyle/>
                    <a:p>
                      <a:pPr algn="ctr"/>
                      <a:r>
                        <a:rPr lang="en-US" dirty="0" smtClean="0"/>
                        <a:t>March</a:t>
                      </a:r>
                      <a:r>
                        <a:rPr lang="en-US" baseline="0" dirty="0" smtClean="0"/>
                        <a:t> 28</a:t>
                      </a:r>
                      <a:r>
                        <a:rPr lang="en-US" baseline="30000" dirty="0" smtClean="0"/>
                        <a:t>th</a:t>
                      </a:r>
                      <a:r>
                        <a:rPr lang="en-US" baseline="0" dirty="0" smtClean="0"/>
                        <a:t>, 2018</a:t>
                      </a:r>
                      <a:endParaRPr lang="en-US" dirty="0"/>
                    </a:p>
                  </a:txBody>
                  <a:tcPr/>
                </a:tc>
              </a:tr>
            </a:tbl>
          </a:graphicData>
        </a:graphic>
      </p:graphicFrame>
    </p:spTree>
    <p:extLst>
      <p:ext uri="{BB962C8B-B14F-4D97-AF65-F5344CB8AC3E}">
        <p14:creationId xmlns:p14="http://schemas.microsoft.com/office/powerpoint/2010/main" val="1828972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9332239" cy="889367"/>
          </a:xfrm>
        </p:spPr>
        <p:txBody>
          <a:bodyPr/>
          <a:lstStyle/>
          <a:p>
            <a:pPr algn="ctr"/>
            <a:r>
              <a:rPr lang="en-US" dirty="0" smtClean="0"/>
              <a:t>END of Month Deadline	</a:t>
            </a:r>
            <a:endParaRPr lang="en-US" dirty="0"/>
          </a:p>
        </p:txBody>
      </p:sp>
      <p:sp>
        <p:nvSpPr>
          <p:cNvPr id="3" name="Content Placeholder 2"/>
          <p:cNvSpPr>
            <a:spLocks noGrp="1"/>
          </p:cNvSpPr>
          <p:nvPr>
            <p:ph idx="1"/>
          </p:nvPr>
        </p:nvSpPr>
        <p:spPr/>
        <p:txBody>
          <a:bodyPr/>
          <a:lstStyle/>
          <a:p>
            <a:pPr fontAlgn="t"/>
            <a:endParaRPr lang="en-US" dirty="0"/>
          </a:p>
          <a:p>
            <a:pPr marL="0" indent="0" fontAlgn="t">
              <a:buNone/>
            </a:pPr>
            <a:endParaRPr lang="en-US" dirty="0"/>
          </a:p>
          <a:p>
            <a:pPr marL="0" indent="0" fontAlgn="t">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98585427"/>
              </p:ext>
            </p:extLst>
          </p:nvPr>
        </p:nvGraphicFramePr>
        <p:xfrm>
          <a:off x="1711435" y="1455390"/>
          <a:ext cx="8128000" cy="3007360"/>
        </p:xfrm>
        <a:graphic>
          <a:graphicData uri="http://schemas.openxmlformats.org/drawingml/2006/table">
            <a:tbl>
              <a:tblPr firstRow="1" bandRow="1">
                <a:tableStyleId>{5C22544A-7EE6-4342-B048-85BDC9FD1C3A}</a:tableStyleId>
              </a:tblPr>
              <a:tblGrid>
                <a:gridCol w="4064000"/>
                <a:gridCol w="4064000"/>
              </a:tblGrid>
              <a:tr h="370840">
                <a:tc>
                  <a:txBody>
                    <a:bodyPr/>
                    <a:lstStyle/>
                    <a:p>
                      <a:r>
                        <a:rPr lang="en-US" dirty="0" smtClean="0"/>
                        <a:t>Month</a:t>
                      </a:r>
                      <a:endParaRPr lang="en-US" dirty="0"/>
                    </a:p>
                  </a:txBody>
                  <a:tcPr/>
                </a:tc>
                <a:tc>
                  <a:txBody>
                    <a:bodyPr/>
                    <a:lstStyle/>
                    <a:p>
                      <a:r>
                        <a:rPr lang="en-US" dirty="0" smtClean="0"/>
                        <a:t>Last</a:t>
                      </a:r>
                      <a:r>
                        <a:rPr lang="en-US" baseline="0" dirty="0" smtClean="0"/>
                        <a:t> Day To KEY</a:t>
                      </a:r>
                      <a:endParaRPr lang="en-US" dirty="0"/>
                    </a:p>
                  </a:txBody>
                  <a:tcPr/>
                </a:tc>
              </a:tr>
              <a:tr h="370840">
                <a:tc gridSpan="2">
                  <a:txBody>
                    <a:bodyPr/>
                    <a:lstStyle/>
                    <a:p>
                      <a:pPr algn="ctr"/>
                      <a:r>
                        <a:rPr lang="en-US" b="1" dirty="0" smtClean="0">
                          <a:solidFill>
                            <a:srgbClr val="FF0000"/>
                          </a:solidFill>
                        </a:rPr>
                        <a:t>Keep In Mind</a:t>
                      </a:r>
                      <a:r>
                        <a:rPr lang="en-US" b="1" baseline="0" dirty="0" smtClean="0">
                          <a:solidFill>
                            <a:srgbClr val="FF0000"/>
                          </a:solidFill>
                        </a:rPr>
                        <a:t> - - We will have an END OF YEAR SPEND DATE FOR GENERAL FUNDS; in Feb or March</a:t>
                      </a:r>
                      <a:endParaRPr lang="en-US" b="1" dirty="0">
                        <a:solidFill>
                          <a:srgbClr val="FF0000"/>
                        </a:solidFill>
                      </a:endParaRPr>
                    </a:p>
                  </a:txBody>
                  <a:tcPr/>
                </a:tc>
                <a:tc hMerge="1">
                  <a:txBody>
                    <a:bodyPr/>
                    <a:lstStyle/>
                    <a:p>
                      <a:endParaRPr lang="en-US" dirty="0"/>
                    </a:p>
                  </a:txBody>
                  <a:tcPr/>
                </a:tc>
              </a:tr>
              <a:tr h="282145">
                <a:tc>
                  <a:txBody>
                    <a:bodyPr/>
                    <a:lstStyle/>
                    <a:p>
                      <a:endParaRPr lang="en-US" dirty="0"/>
                    </a:p>
                  </a:txBody>
                  <a:tcPr/>
                </a:tc>
                <a:tc>
                  <a:txBody>
                    <a:bodyPr/>
                    <a:lstStyle/>
                    <a:p>
                      <a:endParaRPr lang="en-US" dirty="0"/>
                    </a:p>
                  </a:txBody>
                  <a:tcPr/>
                </a:tc>
              </a:tr>
              <a:tr h="370840">
                <a:tc gridSpan="2">
                  <a:txBody>
                    <a:bodyPr/>
                    <a:lstStyle/>
                    <a:p>
                      <a:pPr algn="ctr"/>
                      <a:r>
                        <a:rPr lang="en-US" sz="2800" b="1" dirty="0" smtClean="0"/>
                        <a:t>Federal</a:t>
                      </a:r>
                      <a:r>
                        <a:rPr lang="en-US" sz="2800" b="1" baseline="0" dirty="0" smtClean="0"/>
                        <a:t> FUNDS </a:t>
                      </a:r>
                      <a:endParaRPr lang="en-US" sz="2800" b="1" dirty="0"/>
                    </a:p>
                  </a:txBody>
                  <a:tcPr/>
                </a:tc>
                <a:tc hMerge="1">
                  <a:txBody>
                    <a:bodyPr/>
                    <a:lstStyle/>
                    <a:p>
                      <a:endParaRPr lang="en-US" dirty="0"/>
                    </a:p>
                  </a:txBody>
                  <a:tcPr/>
                </a:tc>
              </a:tr>
              <a:tr h="370840">
                <a:tc>
                  <a:txBody>
                    <a:bodyPr/>
                    <a:lstStyle/>
                    <a:p>
                      <a:r>
                        <a:rPr lang="en-US" dirty="0" smtClean="0"/>
                        <a:t>April 2018</a:t>
                      </a:r>
                      <a:endParaRPr lang="en-US" dirty="0"/>
                    </a:p>
                  </a:txBody>
                  <a:tcPr/>
                </a:tc>
                <a:tc>
                  <a:txBody>
                    <a:bodyPr/>
                    <a:lstStyle/>
                    <a:p>
                      <a:r>
                        <a:rPr lang="en-US" dirty="0" smtClean="0"/>
                        <a:t>April</a:t>
                      </a:r>
                      <a:r>
                        <a:rPr lang="en-US" baseline="0" dirty="0" smtClean="0"/>
                        <a:t> 26</a:t>
                      </a:r>
                      <a:r>
                        <a:rPr lang="en-US" baseline="30000" dirty="0" smtClean="0"/>
                        <a:t>th</a:t>
                      </a:r>
                      <a:r>
                        <a:rPr lang="en-US" baseline="0" dirty="0" smtClean="0"/>
                        <a:t>, 2018</a:t>
                      </a:r>
                      <a:endParaRPr lang="en-US" dirty="0"/>
                    </a:p>
                  </a:txBody>
                  <a:tcPr/>
                </a:tc>
              </a:tr>
              <a:tr h="370840">
                <a:tc>
                  <a:txBody>
                    <a:bodyPr/>
                    <a:lstStyle/>
                    <a:p>
                      <a:r>
                        <a:rPr lang="en-US" dirty="0" smtClean="0"/>
                        <a:t>May</a:t>
                      </a:r>
                      <a:r>
                        <a:rPr lang="en-US" baseline="0" dirty="0" smtClean="0"/>
                        <a:t> 2018</a:t>
                      </a:r>
                      <a:endParaRPr lang="en-US" dirty="0"/>
                    </a:p>
                  </a:txBody>
                  <a:tcPr/>
                </a:tc>
                <a:tc>
                  <a:txBody>
                    <a:bodyPr/>
                    <a:lstStyle/>
                    <a:p>
                      <a:r>
                        <a:rPr lang="en-US" dirty="0" smtClean="0"/>
                        <a:t>May</a:t>
                      </a:r>
                      <a:r>
                        <a:rPr lang="en-US" baseline="0" dirty="0" smtClean="0"/>
                        <a:t> 29</a:t>
                      </a:r>
                      <a:r>
                        <a:rPr lang="en-US" baseline="30000" dirty="0" smtClean="0"/>
                        <a:t>th</a:t>
                      </a:r>
                      <a:r>
                        <a:rPr lang="en-US" baseline="0" dirty="0" smtClean="0"/>
                        <a:t>, 2018</a:t>
                      </a:r>
                      <a:endParaRPr lang="en-US" dirty="0"/>
                    </a:p>
                  </a:txBody>
                  <a:tcPr/>
                </a:tc>
              </a:tr>
              <a:tr h="370840">
                <a:tc>
                  <a:txBody>
                    <a:bodyPr/>
                    <a:lstStyle/>
                    <a:p>
                      <a:r>
                        <a:rPr lang="en-US" dirty="0" smtClean="0"/>
                        <a:t>June</a:t>
                      </a:r>
                      <a:r>
                        <a:rPr lang="en-US" baseline="0" dirty="0" smtClean="0"/>
                        <a:t> 2018</a:t>
                      </a:r>
                      <a:endParaRPr lang="en-US" dirty="0"/>
                    </a:p>
                  </a:txBody>
                  <a:tcPr/>
                </a:tc>
                <a:tc>
                  <a:txBody>
                    <a:bodyPr/>
                    <a:lstStyle/>
                    <a:p>
                      <a:r>
                        <a:rPr lang="en-US" dirty="0" smtClean="0"/>
                        <a:t>June 27</a:t>
                      </a:r>
                      <a:r>
                        <a:rPr lang="en-US" baseline="30000" dirty="0" smtClean="0"/>
                        <a:t>th</a:t>
                      </a:r>
                      <a:r>
                        <a:rPr lang="en-US" dirty="0" smtClean="0"/>
                        <a:t>, 2018</a:t>
                      </a:r>
                      <a:endParaRPr lang="en-US" dirty="0"/>
                    </a:p>
                  </a:txBody>
                  <a:tcPr/>
                </a:tc>
              </a:tr>
            </a:tbl>
          </a:graphicData>
        </a:graphic>
      </p:graphicFrame>
    </p:spTree>
    <p:extLst>
      <p:ext uri="{BB962C8B-B14F-4D97-AF65-F5344CB8AC3E}">
        <p14:creationId xmlns:p14="http://schemas.microsoft.com/office/powerpoint/2010/main" val="2465314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t>Training</a:t>
            </a:r>
          </a:p>
        </p:txBody>
      </p:sp>
      <p:sp>
        <p:nvSpPr>
          <p:cNvPr id="3" name="Content Placeholder 2"/>
          <p:cNvSpPr>
            <a:spLocks noGrp="1"/>
          </p:cNvSpPr>
          <p:nvPr>
            <p:ph idx="1"/>
          </p:nvPr>
        </p:nvSpPr>
        <p:spPr>
          <a:xfrm>
            <a:off x="2950732" y="1128452"/>
            <a:ext cx="6780214" cy="1587040"/>
          </a:xfrm>
        </p:spPr>
        <p:txBody>
          <a:bodyPr>
            <a:normAutofit/>
          </a:bodyPr>
          <a:lstStyle/>
          <a:p>
            <a:pPr marL="0" indent="0">
              <a:buNone/>
            </a:pPr>
            <a:r>
              <a:rPr lang="en-US" sz="1800" b="1">
                <a:solidFill>
                  <a:srgbClr val="FF0000"/>
                </a:solidFill>
              </a:rPr>
              <a:t>Procurement Offers Additional Training</a:t>
            </a:r>
          </a:p>
          <a:p>
            <a:pPr lvl="1"/>
            <a:r>
              <a:rPr lang="en-US" b="1">
                <a:solidFill>
                  <a:srgbClr val="FF0000"/>
                </a:solidFill>
              </a:rPr>
              <a:t>Monthly (2</a:t>
            </a:r>
            <a:r>
              <a:rPr lang="en-US" b="1" baseline="30000">
                <a:solidFill>
                  <a:srgbClr val="FF0000"/>
                </a:solidFill>
              </a:rPr>
              <a:t>nd</a:t>
            </a:r>
            <a:r>
              <a:rPr lang="en-US" b="1">
                <a:solidFill>
                  <a:srgbClr val="FF0000"/>
                </a:solidFill>
              </a:rPr>
              <a:t> Thursday of Each Month)</a:t>
            </a:r>
          </a:p>
          <a:p>
            <a:pPr lvl="2"/>
            <a:r>
              <a:rPr lang="en-US" b="1">
                <a:solidFill>
                  <a:srgbClr val="FF0000"/>
                </a:solidFill>
              </a:rPr>
              <a:t>1:00 – 3:00 PM </a:t>
            </a:r>
          </a:p>
          <a:p>
            <a:pPr lvl="3"/>
            <a:r>
              <a:rPr lang="en-US" b="1">
                <a:solidFill>
                  <a:srgbClr val="FF0000"/>
                </a:solidFill>
              </a:rPr>
              <a:t>Sign Up with your Procurement Buyer</a:t>
            </a:r>
          </a:p>
          <a:p>
            <a:pPr lvl="3">
              <a:buFont typeface="Wingdings" panose="05000000000000000000" pitchFamily="2" charset="2"/>
              <a:buChar char="q"/>
            </a:pPr>
            <a:endParaRPr lang="en-US" b="1">
              <a:solidFill>
                <a:srgbClr val="FF0000"/>
              </a:solidFill>
            </a:endParaRPr>
          </a:p>
        </p:txBody>
      </p:sp>
    </p:spTree>
    <p:extLst>
      <p:ext uri="{BB962C8B-B14F-4D97-AF65-F5344CB8AC3E}">
        <p14:creationId xmlns:p14="http://schemas.microsoft.com/office/powerpoint/2010/main" val="1818554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Warehouse Processing</a:t>
            </a:r>
          </a:p>
        </p:txBody>
      </p:sp>
      <p:sp>
        <p:nvSpPr>
          <p:cNvPr id="3" name="Content Placeholder 2"/>
          <p:cNvSpPr>
            <a:spLocks noGrp="1"/>
          </p:cNvSpPr>
          <p:nvPr>
            <p:ph idx="1"/>
          </p:nvPr>
        </p:nvSpPr>
        <p:spPr>
          <a:xfrm>
            <a:off x="1118816" y="1238740"/>
            <a:ext cx="10178322" cy="4380522"/>
          </a:xfrm>
        </p:spPr>
        <p:txBody>
          <a:bodyPr>
            <a:normAutofit/>
          </a:bodyPr>
          <a:lstStyle/>
          <a:p>
            <a:pPr marL="457200" lvl="1" indent="0">
              <a:buNone/>
            </a:pPr>
            <a:endParaRPr lang="en-US"/>
          </a:p>
          <a:p>
            <a:pPr marL="457200" lvl="1" indent="0">
              <a:buNone/>
            </a:pPr>
            <a:r>
              <a:rPr lang="en-US"/>
              <a:t>Track It</a:t>
            </a:r>
          </a:p>
          <a:p>
            <a:pPr lvl="2">
              <a:buFont typeface="Wingdings" panose="05000000000000000000" pitchFamily="2" charset="2"/>
              <a:buChar char="q"/>
            </a:pPr>
            <a:r>
              <a:rPr lang="en-US" sz="1400"/>
              <a:t>All request for furniture, moving items, asset relocation will have to be completed in Track It. This is the only way to guarantee proper scheduling.</a:t>
            </a:r>
          </a:p>
          <a:p>
            <a:pPr marL="457200" lvl="1" indent="0">
              <a:buNone/>
            </a:pPr>
            <a:r>
              <a:rPr lang="en-US"/>
              <a:t>Pony Process:</a:t>
            </a:r>
          </a:p>
          <a:p>
            <a:pPr lvl="2">
              <a:buFont typeface="Wingdings" panose="05000000000000000000" pitchFamily="2" charset="2"/>
              <a:buChar char="q"/>
            </a:pPr>
            <a:r>
              <a:rPr lang="en-US" sz="1600"/>
              <a:t>Inter Department Envelopes:</a:t>
            </a:r>
          </a:p>
          <a:p>
            <a:pPr lvl="3">
              <a:buFont typeface="Wingdings" panose="05000000000000000000" pitchFamily="2" charset="2"/>
              <a:buChar char="q"/>
            </a:pPr>
            <a:r>
              <a:rPr lang="en-US"/>
              <a:t>Reliable Organization: Please remember to make sure all mail is sent in the Interdepartmental envelopes.(Reliable Organization).</a:t>
            </a:r>
          </a:p>
          <a:p>
            <a:pPr lvl="3">
              <a:buFont typeface="Wingdings" panose="05000000000000000000" pitchFamily="2" charset="2"/>
              <a:buChar char="q"/>
            </a:pPr>
            <a:r>
              <a:rPr lang="en-US"/>
              <a:t>All Packages Delivered via Pony Mail will be signed for as if we are using an outside agency (Accountability).</a:t>
            </a:r>
          </a:p>
          <a:p>
            <a:pPr lvl="3">
              <a:buFont typeface="Wingdings" panose="05000000000000000000" pitchFamily="2" charset="2"/>
              <a:buChar char="q"/>
            </a:pPr>
            <a:endParaRPr lang="en-US"/>
          </a:p>
          <a:p>
            <a:pPr marL="1371600" lvl="3" indent="0">
              <a:buNone/>
            </a:pPr>
            <a:endParaRPr lang="en-US"/>
          </a:p>
        </p:txBody>
      </p:sp>
    </p:spTree>
    <p:extLst>
      <p:ext uri="{BB962C8B-B14F-4D97-AF65-F5344CB8AC3E}">
        <p14:creationId xmlns:p14="http://schemas.microsoft.com/office/powerpoint/2010/main" val="1636331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4405" y="86822"/>
            <a:ext cx="4447158" cy="622061"/>
          </a:xfrm>
        </p:spPr>
        <p:txBody>
          <a:bodyPr>
            <a:normAutofit fontScale="90000"/>
          </a:bodyPr>
          <a:lstStyle/>
          <a:p>
            <a:pPr algn="ctr"/>
            <a:r>
              <a:rPr lang="en-US" sz="2200"/>
              <a:t>Warehouse</a:t>
            </a:r>
            <a:br>
              <a:rPr lang="en-US" sz="2200"/>
            </a:br>
            <a:r>
              <a:rPr lang="en-US" sz="2200"/>
              <a:t>contact person</a:t>
            </a:r>
            <a:r>
              <a:rPr lang="en-US"/>
              <a:t/>
            </a:r>
            <a:br>
              <a:rPr lang="en-US"/>
            </a:br>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78093589"/>
              </p:ext>
            </p:extLst>
          </p:nvPr>
        </p:nvGraphicFramePr>
        <p:xfrm>
          <a:off x="3543210" y="644227"/>
          <a:ext cx="6773807" cy="6350895"/>
        </p:xfrm>
        <a:graphic>
          <a:graphicData uri="http://schemas.openxmlformats.org/drawingml/2006/table">
            <a:tbl>
              <a:tblPr>
                <a:tableStyleId>{5C22544A-7EE6-4342-B048-85BDC9FD1C3A}</a:tableStyleId>
              </a:tblPr>
              <a:tblGrid>
                <a:gridCol w="6773807">
                  <a:extLst>
                    <a:ext uri="{9D8B030D-6E8A-4147-A177-3AD203B41FA5}">
                      <a16:colId xmlns:a16="http://schemas.microsoft.com/office/drawing/2014/main" xmlns="" val="20000"/>
                    </a:ext>
                  </a:extLst>
                </a:gridCol>
              </a:tblGrid>
              <a:tr h="127513">
                <a:tc>
                  <a:txBody>
                    <a:bodyPr/>
                    <a:lstStyle/>
                    <a:p>
                      <a:pPr algn="ctr" fontAlgn="b"/>
                      <a:r>
                        <a:rPr lang="en-US" sz="900" u="none" strike="noStrike">
                          <a:effectLst/>
                        </a:rPr>
                        <a:t>Warehouse Delivery Zone Assignments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00"/>
                  </a:ext>
                </a:extLst>
              </a:tr>
              <a:tr h="127513">
                <a:tc>
                  <a:txBody>
                    <a:bodyPr/>
                    <a:lstStyle/>
                    <a:p>
                      <a:pPr algn="ctr" fontAlgn="b"/>
                      <a:r>
                        <a:rPr lang="en-US" sz="900" u="none" strike="noStrike">
                          <a:effectLst/>
                        </a:rPr>
                        <a:t>Charlie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01"/>
                  </a:ext>
                </a:extLst>
              </a:tr>
              <a:tr h="127513">
                <a:tc>
                  <a:txBody>
                    <a:bodyPr/>
                    <a:lstStyle/>
                    <a:p>
                      <a:pPr algn="l" fontAlgn="b"/>
                      <a:r>
                        <a:rPr lang="en-US" sz="900" u="none" strike="noStrike">
                          <a:effectLst/>
                        </a:rPr>
                        <a:t>Alexander </a:t>
                      </a:r>
                      <a:r>
                        <a:rPr lang="en-US" sz="900" u="none" strike="noStrike" err="1">
                          <a:effectLst/>
                        </a:rPr>
                        <a:t>ll</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02"/>
                  </a:ext>
                </a:extLst>
              </a:tr>
              <a:tr h="127513">
                <a:tc>
                  <a:txBody>
                    <a:bodyPr/>
                    <a:lstStyle/>
                    <a:p>
                      <a:pPr algn="l" fontAlgn="b"/>
                      <a:r>
                        <a:rPr lang="en-US" sz="900" u="none" strike="noStrike">
                          <a:effectLst/>
                        </a:rPr>
                        <a:t>Appling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03"/>
                  </a:ext>
                </a:extLst>
              </a:tr>
              <a:tr h="127513">
                <a:tc>
                  <a:txBody>
                    <a:bodyPr/>
                    <a:lstStyle/>
                    <a:p>
                      <a:pPr algn="l" fontAlgn="b"/>
                      <a:r>
                        <a:rPr lang="en-US" sz="900" u="none" strike="noStrike">
                          <a:effectLst/>
                        </a:rPr>
                        <a:t>Burdell</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04"/>
                  </a:ext>
                </a:extLst>
              </a:tr>
              <a:tr h="127513">
                <a:tc>
                  <a:txBody>
                    <a:bodyPr/>
                    <a:lstStyle/>
                    <a:p>
                      <a:pPr algn="l" fontAlgn="b"/>
                      <a:r>
                        <a:rPr lang="en-US" sz="900" u="none" strike="noStrike">
                          <a:effectLst/>
                        </a:rPr>
                        <a:t>Bernd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05"/>
                  </a:ext>
                </a:extLst>
              </a:tr>
              <a:tr h="127513">
                <a:tc>
                  <a:txBody>
                    <a:bodyPr/>
                    <a:lstStyle/>
                    <a:p>
                      <a:pPr algn="l" fontAlgn="b"/>
                      <a:r>
                        <a:rPr lang="en-US" sz="900" u="none" strike="noStrike">
                          <a:effectLst/>
                        </a:rPr>
                        <a:t>Central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06"/>
                  </a:ext>
                </a:extLst>
              </a:tr>
              <a:tr h="127513">
                <a:tc>
                  <a:txBody>
                    <a:bodyPr/>
                    <a:lstStyle/>
                    <a:p>
                      <a:pPr algn="l" fontAlgn="b"/>
                      <a:r>
                        <a:rPr lang="en-US" sz="900" u="none" strike="noStrike">
                          <a:effectLst/>
                        </a:rPr>
                        <a:t>Hartley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07"/>
                  </a:ext>
                </a:extLst>
              </a:tr>
              <a:tr h="127513">
                <a:tc>
                  <a:txBody>
                    <a:bodyPr/>
                    <a:lstStyle/>
                    <a:p>
                      <a:pPr algn="l" fontAlgn="b"/>
                      <a:r>
                        <a:rPr lang="en-US" sz="900" u="none" strike="noStrike">
                          <a:effectLst/>
                        </a:rPr>
                        <a:t>Miller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08"/>
                  </a:ext>
                </a:extLst>
              </a:tr>
              <a:tr h="127513">
                <a:tc>
                  <a:txBody>
                    <a:bodyPr/>
                    <a:lstStyle/>
                    <a:p>
                      <a:pPr algn="l" fontAlgn="b"/>
                      <a:r>
                        <a:rPr lang="en-US" sz="900" u="none" strike="noStrike">
                          <a:effectLst/>
                        </a:rPr>
                        <a:t>ML King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09"/>
                  </a:ext>
                </a:extLst>
              </a:tr>
              <a:tr h="127513">
                <a:tc>
                  <a:txBody>
                    <a:bodyPr/>
                    <a:lstStyle/>
                    <a:p>
                      <a:pPr algn="l" fontAlgn="b"/>
                      <a:r>
                        <a:rPr lang="en-US" sz="900" u="none" strike="noStrike">
                          <a:effectLst/>
                        </a:rPr>
                        <a:t>Northeast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10"/>
                  </a:ext>
                </a:extLst>
              </a:tr>
              <a:tr h="127513">
                <a:tc>
                  <a:txBody>
                    <a:bodyPr/>
                    <a:lstStyle/>
                    <a:p>
                      <a:pPr algn="l" fontAlgn="b"/>
                      <a:r>
                        <a:rPr lang="en-US" sz="900" u="none" strike="noStrike">
                          <a:effectLst/>
                        </a:rPr>
                        <a:t>Riley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11"/>
                  </a:ext>
                </a:extLst>
              </a:tr>
              <a:tr h="127513">
                <a:tc>
                  <a:txBody>
                    <a:bodyPr/>
                    <a:lstStyle/>
                    <a:p>
                      <a:pPr algn="l" fontAlgn="b"/>
                      <a:r>
                        <a:rPr lang="en-US" sz="900" u="none" strike="noStrike">
                          <a:effectLst/>
                        </a:rPr>
                        <a:t>RJ Williams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12"/>
                  </a:ext>
                </a:extLst>
              </a:tr>
              <a:tr h="127513">
                <a:tc>
                  <a:txBody>
                    <a:bodyPr/>
                    <a:lstStyle/>
                    <a:p>
                      <a:pPr algn="l" fontAlgn="b"/>
                      <a:r>
                        <a:rPr lang="en-US" sz="900" u="none" strike="noStrike">
                          <a:effectLst/>
                        </a:rPr>
                        <a:t>Williams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13"/>
                  </a:ext>
                </a:extLst>
              </a:tr>
              <a:tr h="127513">
                <a:tc>
                  <a:txBody>
                    <a:bodyPr/>
                    <a:lstStyle/>
                    <a:p>
                      <a:pPr algn="l" fontAlgn="b"/>
                      <a:r>
                        <a:rPr lang="en-US" sz="900" u="none" strike="noStrike">
                          <a:effectLst/>
                        </a:rPr>
                        <a:t>Vineville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14"/>
                  </a:ext>
                </a:extLst>
              </a:tr>
              <a:tr h="127513">
                <a:tc>
                  <a:txBody>
                    <a:bodyPr/>
                    <a:lstStyle/>
                    <a:p>
                      <a:pPr algn="ctr" fontAlgn="b"/>
                      <a:r>
                        <a:rPr lang="en-US" sz="900" u="none" strike="noStrike">
                          <a:effectLst/>
                        </a:rPr>
                        <a:t>Warehouse Delivery Zone Assignments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15"/>
                  </a:ext>
                </a:extLst>
              </a:tr>
              <a:tr h="127513">
                <a:tc>
                  <a:txBody>
                    <a:bodyPr/>
                    <a:lstStyle/>
                    <a:p>
                      <a:pPr algn="ctr" fontAlgn="b"/>
                      <a:r>
                        <a:rPr lang="en-US" sz="900" u="none" strike="noStrike">
                          <a:effectLst/>
                        </a:rPr>
                        <a:t>Horace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16"/>
                  </a:ext>
                </a:extLst>
              </a:tr>
              <a:tr h="127513">
                <a:tc>
                  <a:txBody>
                    <a:bodyPr/>
                    <a:lstStyle/>
                    <a:p>
                      <a:pPr algn="l" fontAlgn="b"/>
                      <a:r>
                        <a:rPr lang="en-US" sz="900" u="none" strike="noStrike">
                          <a:effectLst/>
                        </a:rPr>
                        <a:t>Brookdale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17"/>
                  </a:ext>
                </a:extLst>
              </a:tr>
              <a:tr h="127513">
                <a:tc>
                  <a:txBody>
                    <a:bodyPr/>
                    <a:lstStyle/>
                    <a:p>
                      <a:pPr algn="l" fontAlgn="b"/>
                      <a:r>
                        <a:rPr lang="en-US" sz="900" u="none" strike="noStrike">
                          <a:effectLst/>
                        </a:rPr>
                        <a:t>Carter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18"/>
                  </a:ext>
                </a:extLst>
              </a:tr>
              <a:tr h="127513">
                <a:tc>
                  <a:txBody>
                    <a:bodyPr/>
                    <a:lstStyle/>
                    <a:p>
                      <a:pPr algn="l" fontAlgn="b"/>
                      <a:r>
                        <a:rPr lang="en-US" sz="900" u="none" strike="noStrike">
                          <a:effectLst/>
                        </a:rPr>
                        <a:t>Heritage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19"/>
                  </a:ext>
                </a:extLst>
              </a:tr>
              <a:tr h="127513">
                <a:tc>
                  <a:txBody>
                    <a:bodyPr/>
                    <a:lstStyle/>
                    <a:p>
                      <a:pPr algn="l" fontAlgn="b"/>
                      <a:r>
                        <a:rPr lang="en-US" sz="900" u="none" strike="noStrike">
                          <a:effectLst/>
                        </a:rPr>
                        <a:t>Howard MS</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20"/>
                  </a:ext>
                </a:extLst>
              </a:tr>
              <a:tr h="127513">
                <a:tc>
                  <a:txBody>
                    <a:bodyPr/>
                    <a:lstStyle/>
                    <a:p>
                      <a:pPr algn="l" fontAlgn="b"/>
                      <a:r>
                        <a:rPr lang="en-US" sz="900" u="none" strike="noStrike">
                          <a:effectLst/>
                        </a:rPr>
                        <a:t>Howard HS</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21"/>
                  </a:ext>
                </a:extLst>
              </a:tr>
              <a:tr h="127513">
                <a:tc>
                  <a:txBody>
                    <a:bodyPr/>
                    <a:lstStyle/>
                    <a:p>
                      <a:pPr algn="l" fontAlgn="b"/>
                      <a:r>
                        <a:rPr lang="en-US" sz="900" u="none" strike="noStrike">
                          <a:effectLst/>
                        </a:rPr>
                        <a:t>Lane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22"/>
                  </a:ext>
                </a:extLst>
              </a:tr>
              <a:tr h="127513">
                <a:tc>
                  <a:txBody>
                    <a:bodyPr/>
                    <a:lstStyle/>
                    <a:p>
                      <a:pPr algn="l" fontAlgn="b"/>
                      <a:r>
                        <a:rPr lang="en-US" sz="900" u="none" strike="noStrike">
                          <a:effectLst/>
                        </a:rPr>
                        <a:t>Northwood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23"/>
                  </a:ext>
                </a:extLst>
              </a:tr>
              <a:tr h="127513">
                <a:tc>
                  <a:txBody>
                    <a:bodyPr/>
                    <a:lstStyle/>
                    <a:p>
                      <a:pPr algn="l" fontAlgn="b"/>
                      <a:r>
                        <a:rPr lang="en-US" sz="900" u="none" strike="noStrike">
                          <a:effectLst/>
                        </a:rPr>
                        <a:t>Springdale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24"/>
                  </a:ext>
                </a:extLst>
              </a:tr>
              <a:tr h="127513">
                <a:tc>
                  <a:txBody>
                    <a:bodyPr/>
                    <a:lstStyle/>
                    <a:p>
                      <a:pPr algn="l" fontAlgn="b"/>
                      <a:r>
                        <a:rPr lang="en-US" sz="900" u="none" strike="noStrike">
                          <a:effectLst/>
                        </a:rPr>
                        <a:t>Soar Academy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25"/>
                  </a:ext>
                </a:extLst>
              </a:tr>
              <a:tr h="127513">
                <a:tc>
                  <a:txBody>
                    <a:bodyPr/>
                    <a:lstStyle/>
                    <a:p>
                      <a:pPr algn="l" fontAlgn="b"/>
                      <a:r>
                        <a:rPr lang="en-US" sz="900" u="none" strike="noStrike">
                          <a:effectLst/>
                        </a:rPr>
                        <a:t>Taylor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26"/>
                  </a:ext>
                </a:extLst>
              </a:tr>
              <a:tr h="127513">
                <a:tc>
                  <a:txBody>
                    <a:bodyPr/>
                    <a:lstStyle/>
                    <a:p>
                      <a:pPr algn="l" fontAlgn="b"/>
                      <a:r>
                        <a:rPr lang="en-US" sz="900" u="none" strike="noStrike">
                          <a:effectLst/>
                        </a:rPr>
                        <a:t>Union</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27"/>
                  </a:ext>
                </a:extLst>
              </a:tr>
              <a:tr h="127513">
                <a:tc>
                  <a:txBody>
                    <a:bodyPr/>
                    <a:lstStyle/>
                    <a:p>
                      <a:pPr algn="l" fontAlgn="b"/>
                      <a:r>
                        <a:rPr lang="en-US" sz="900" u="none" strike="noStrike">
                          <a:effectLst/>
                        </a:rPr>
                        <a:t>Weaver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28"/>
                  </a:ext>
                </a:extLst>
              </a:tr>
              <a:tr h="127513">
                <a:tc>
                  <a:txBody>
                    <a:bodyPr/>
                    <a:lstStyle/>
                    <a:p>
                      <a:pPr algn="l" fontAlgn="b"/>
                      <a:r>
                        <a:rPr lang="en-US" sz="900" u="none" strike="noStrike">
                          <a:effectLst/>
                        </a:rPr>
                        <a:t>Westside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29"/>
                  </a:ext>
                </a:extLst>
              </a:tr>
              <a:tr h="127513">
                <a:tc>
                  <a:txBody>
                    <a:bodyPr/>
                    <a:lstStyle/>
                    <a:p>
                      <a:pPr algn="ctr" fontAlgn="b"/>
                      <a:r>
                        <a:rPr lang="en-US" sz="900" u="none" strike="noStrike">
                          <a:effectLst/>
                        </a:rPr>
                        <a:t>Warehouse Delivery Zone Assignments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30"/>
                  </a:ext>
                </a:extLst>
              </a:tr>
              <a:tr h="127513">
                <a:tc>
                  <a:txBody>
                    <a:bodyPr/>
                    <a:lstStyle/>
                    <a:p>
                      <a:pPr algn="ctr" fontAlgn="b"/>
                      <a:r>
                        <a:rPr lang="en-US" sz="900" u="none" strike="noStrike">
                          <a:effectLst/>
                        </a:rPr>
                        <a:t>Dwight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31"/>
                  </a:ext>
                </a:extLst>
              </a:tr>
              <a:tr h="127513">
                <a:tc>
                  <a:txBody>
                    <a:bodyPr/>
                    <a:lstStyle/>
                    <a:p>
                      <a:pPr algn="l" fontAlgn="b"/>
                      <a:r>
                        <a:rPr lang="en-US" sz="900" u="none" strike="noStrike">
                          <a:effectLst/>
                        </a:rPr>
                        <a:t>Ballard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32"/>
                  </a:ext>
                </a:extLst>
              </a:tr>
              <a:tr h="127513">
                <a:tc>
                  <a:txBody>
                    <a:bodyPr/>
                    <a:lstStyle/>
                    <a:p>
                      <a:pPr algn="l" fontAlgn="b"/>
                      <a:r>
                        <a:rPr lang="en-US" sz="900" u="none" strike="noStrike">
                          <a:effectLst/>
                        </a:rPr>
                        <a:t>Bruce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33"/>
                  </a:ext>
                </a:extLst>
              </a:tr>
              <a:tr h="127513">
                <a:tc>
                  <a:txBody>
                    <a:bodyPr/>
                    <a:lstStyle/>
                    <a:p>
                      <a:pPr algn="l" fontAlgn="b"/>
                      <a:r>
                        <a:rPr lang="en-US" sz="900" u="none" strike="noStrike">
                          <a:effectLst/>
                        </a:rPr>
                        <a:t>Campus Police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34"/>
                  </a:ext>
                </a:extLst>
              </a:tr>
              <a:tr h="127513">
                <a:tc>
                  <a:txBody>
                    <a:bodyPr/>
                    <a:lstStyle/>
                    <a:p>
                      <a:pPr algn="l" fontAlgn="b"/>
                      <a:r>
                        <a:rPr lang="en-US" sz="900" u="none" strike="noStrike">
                          <a:effectLst/>
                        </a:rPr>
                        <a:t>Elam Alexander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35"/>
                  </a:ext>
                </a:extLst>
              </a:tr>
              <a:tr h="127513">
                <a:tc>
                  <a:txBody>
                    <a:bodyPr/>
                    <a:lstStyle/>
                    <a:p>
                      <a:pPr algn="l" fontAlgn="b"/>
                      <a:r>
                        <a:rPr lang="en-US" sz="900" u="none" strike="noStrike">
                          <a:effectLst/>
                        </a:rPr>
                        <a:t>Heard</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36"/>
                  </a:ext>
                </a:extLst>
              </a:tr>
              <a:tr h="127513">
                <a:tc>
                  <a:txBody>
                    <a:bodyPr/>
                    <a:lstStyle/>
                    <a:p>
                      <a:pPr algn="l" fontAlgn="b"/>
                      <a:r>
                        <a:rPr lang="en-US" sz="900" u="none" strike="noStrike">
                          <a:effectLst/>
                        </a:rPr>
                        <a:t>Ingram-</a:t>
                      </a:r>
                      <a:r>
                        <a:rPr lang="en-US" sz="900" u="none" strike="noStrike" err="1">
                          <a:effectLst/>
                        </a:rPr>
                        <a:t>Pye</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37"/>
                  </a:ext>
                </a:extLst>
              </a:tr>
              <a:tr h="127513">
                <a:tc>
                  <a:txBody>
                    <a:bodyPr/>
                    <a:lstStyle/>
                    <a:p>
                      <a:pPr algn="l" fontAlgn="b"/>
                      <a:r>
                        <a:rPr lang="en-US" sz="900" u="none" strike="noStrike">
                          <a:effectLst/>
                        </a:rPr>
                        <a:t>Porter</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38"/>
                  </a:ext>
                </a:extLst>
              </a:tr>
              <a:tr h="127513">
                <a:tc>
                  <a:txBody>
                    <a:bodyPr/>
                    <a:lstStyle/>
                    <a:p>
                      <a:pPr algn="l" fontAlgn="b"/>
                      <a:r>
                        <a:rPr lang="en-US" sz="900" u="none" strike="noStrike">
                          <a:effectLst/>
                        </a:rPr>
                        <a:t>Rutland MS</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39"/>
                  </a:ext>
                </a:extLst>
              </a:tr>
              <a:tr h="127513">
                <a:tc>
                  <a:txBody>
                    <a:bodyPr/>
                    <a:lstStyle/>
                    <a:p>
                      <a:pPr algn="l" fontAlgn="b"/>
                      <a:r>
                        <a:rPr lang="en-US" sz="900" u="none" strike="noStrike">
                          <a:effectLst/>
                        </a:rPr>
                        <a:t>Rutland HS</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40"/>
                  </a:ext>
                </a:extLst>
              </a:tr>
              <a:tr h="127513">
                <a:tc>
                  <a:txBody>
                    <a:bodyPr/>
                    <a:lstStyle/>
                    <a:p>
                      <a:pPr algn="l" fontAlgn="b"/>
                      <a:r>
                        <a:rPr lang="en-US" sz="900" u="none" strike="noStrike">
                          <a:effectLst/>
                        </a:rPr>
                        <a:t>Skyview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41"/>
                  </a:ext>
                </a:extLst>
              </a:tr>
              <a:tr h="127513">
                <a:tc>
                  <a:txBody>
                    <a:bodyPr/>
                    <a:lstStyle/>
                    <a:p>
                      <a:pPr algn="l" fontAlgn="b"/>
                      <a:r>
                        <a:rPr lang="en-US" sz="900" u="none" strike="noStrike">
                          <a:effectLst/>
                        </a:rPr>
                        <a:t>Southfield</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42"/>
                  </a:ext>
                </a:extLst>
              </a:tr>
              <a:tr h="127513">
                <a:tc>
                  <a:txBody>
                    <a:bodyPr/>
                    <a:lstStyle/>
                    <a:p>
                      <a:pPr algn="l" fontAlgn="b"/>
                      <a:r>
                        <a:rPr lang="en-US" sz="900" u="none" strike="noStrike">
                          <a:effectLst/>
                        </a:rPr>
                        <a:t>Southwest</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43"/>
                  </a:ext>
                </a:extLst>
              </a:tr>
              <a:tr h="127513">
                <a:tc>
                  <a:txBody>
                    <a:bodyPr/>
                    <a:lstStyle/>
                    <a:p>
                      <a:pPr algn="l" fontAlgn="b"/>
                      <a:r>
                        <a:rPr lang="en-US" sz="900" u="none" strike="noStrike">
                          <a:effectLst/>
                        </a:rPr>
                        <a:t>Veterans </a:t>
                      </a:r>
                      <a:endParaRPr lang="en-US" sz="900" b="0" i="0" u="none" strike="noStrike">
                        <a:solidFill>
                          <a:srgbClr val="000000"/>
                        </a:solidFill>
                        <a:effectLst/>
                        <a:latin typeface="Calibri" panose="020F0502020204030204" pitchFamily="34" charset="0"/>
                      </a:endParaRPr>
                    </a:p>
                  </a:txBody>
                  <a:tcPr marL="3971" marR="3971" marT="3971" marB="0" anchor="b"/>
                </a:tc>
                <a:extLst>
                  <a:ext uri="{0D108BD9-81ED-4DB2-BD59-A6C34878D82A}">
                    <a16:rowId xmlns:a16="http://schemas.microsoft.com/office/drawing/2014/main" xmlns="" val="10044"/>
                  </a:ext>
                </a:extLst>
              </a:tr>
            </a:tbl>
          </a:graphicData>
        </a:graphic>
      </p:graphicFrame>
    </p:spTree>
    <p:extLst>
      <p:ext uri="{BB962C8B-B14F-4D97-AF65-F5344CB8AC3E}">
        <p14:creationId xmlns:p14="http://schemas.microsoft.com/office/powerpoint/2010/main" val="1513357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Copier Contract Information</a:t>
            </a:r>
          </a:p>
        </p:txBody>
      </p:sp>
      <p:sp>
        <p:nvSpPr>
          <p:cNvPr id="3" name="Content Placeholder 2"/>
          <p:cNvSpPr>
            <a:spLocks noGrp="1"/>
          </p:cNvSpPr>
          <p:nvPr>
            <p:ph idx="1"/>
          </p:nvPr>
        </p:nvSpPr>
        <p:spPr>
          <a:xfrm>
            <a:off x="838200" y="1856886"/>
            <a:ext cx="10515600" cy="4351338"/>
          </a:xfrm>
        </p:spPr>
        <p:txBody>
          <a:bodyPr>
            <a:normAutofit/>
          </a:bodyPr>
          <a:lstStyle/>
          <a:p>
            <a:pPr marL="0" indent="0">
              <a:buNone/>
            </a:pPr>
            <a:r>
              <a:rPr lang="en-US"/>
              <a:t>Contracts:</a:t>
            </a:r>
          </a:p>
          <a:p>
            <a:pPr lvl="2">
              <a:buFont typeface="Wingdings" panose="05000000000000000000" pitchFamily="2" charset="2"/>
              <a:buChar char="Ø"/>
            </a:pPr>
            <a:r>
              <a:rPr lang="en-US" sz="1800"/>
              <a:t>Contracts are being completed, and has to be signed so the procurement department can key the requisitions to ensure ALL maintenance are implemented on the machines for FY 2017-2018</a:t>
            </a:r>
          </a:p>
          <a:p>
            <a:pPr lvl="2">
              <a:buFont typeface="Wingdings" panose="05000000000000000000" pitchFamily="2" charset="2"/>
              <a:buChar char="Ø"/>
            </a:pPr>
            <a:r>
              <a:rPr lang="en-US" sz="1800"/>
              <a:t>Individual Budgets Responsible for Maintenance Agreement including </a:t>
            </a:r>
            <a:r>
              <a:rPr lang="en-US" sz="1800" err="1"/>
              <a:t>Riso</a:t>
            </a:r>
            <a:r>
              <a:rPr lang="en-US" sz="1800"/>
              <a:t>. Machines.</a:t>
            </a:r>
          </a:p>
          <a:p>
            <a:pPr lvl="2">
              <a:buFont typeface="Wingdings" panose="05000000000000000000" pitchFamily="2" charset="2"/>
              <a:buChar char="Ø"/>
            </a:pPr>
            <a:r>
              <a:rPr lang="en-US" sz="1800"/>
              <a:t>All Printing Services has to be completed in Wish Printing, prior to seeking outside resources.</a:t>
            </a:r>
          </a:p>
          <a:p>
            <a:pPr lvl="3">
              <a:buFont typeface="Wingdings" panose="05000000000000000000" pitchFamily="2" charset="2"/>
              <a:buChar char="Ø"/>
            </a:pPr>
            <a:r>
              <a:rPr lang="en-US"/>
              <a:t>If wish is unable to provide the services they will notify you in writing (</a:t>
            </a:r>
            <a:r>
              <a:rPr lang="en-US">
                <a:hlinkClick r:id="rId2"/>
              </a:rPr>
              <a:t>Wishprinting@bcsdk12.net</a:t>
            </a:r>
            <a:r>
              <a:rPr lang="en-US"/>
              <a:t>).</a:t>
            </a:r>
          </a:p>
          <a:p>
            <a:pPr lvl="3">
              <a:buFont typeface="Wingdings" panose="05000000000000000000" pitchFamily="2" charset="2"/>
              <a:buChar char="Ø"/>
            </a:pPr>
            <a:r>
              <a:rPr lang="en-US"/>
              <a:t>NEW SERVICES FOR FY 2017 – 2018 (Envelopes)</a:t>
            </a:r>
          </a:p>
          <a:p>
            <a:pPr lvl="3">
              <a:buFont typeface="Wingdings" panose="05000000000000000000" pitchFamily="2" charset="2"/>
              <a:buChar char="Ø"/>
            </a:pPr>
            <a:endParaRPr lang="en-US"/>
          </a:p>
        </p:txBody>
      </p:sp>
    </p:spTree>
    <p:extLst>
      <p:ext uri="{BB962C8B-B14F-4D97-AF65-F5344CB8AC3E}">
        <p14:creationId xmlns:p14="http://schemas.microsoft.com/office/powerpoint/2010/main" val="26644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89923"/>
          </a:xfrm>
        </p:spPr>
        <p:txBody>
          <a:bodyPr>
            <a:normAutofit fontScale="90000"/>
          </a:bodyPr>
          <a:lstStyle/>
          <a:p>
            <a:pPr algn="ctr"/>
            <a:r>
              <a:rPr lang="en-US" sz="2200"/>
              <a:t>Procurement Contact Person</a:t>
            </a:r>
            <a:br>
              <a:rPr lang="en-US" sz="2200"/>
            </a:br>
            <a:r>
              <a:rPr lang="en-US"/>
              <a:t/>
            </a:r>
            <a:br>
              <a:rPr lang="en-US"/>
            </a:br>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8540231"/>
              </p:ext>
            </p:extLst>
          </p:nvPr>
        </p:nvGraphicFramePr>
        <p:xfrm>
          <a:off x="2114660" y="947188"/>
          <a:ext cx="1875449" cy="5545976"/>
        </p:xfrm>
        <a:graphic>
          <a:graphicData uri="http://schemas.openxmlformats.org/drawingml/2006/table">
            <a:tbl>
              <a:tblPr>
                <a:tableStyleId>{5C22544A-7EE6-4342-B048-85BDC9FD1C3A}</a:tableStyleId>
              </a:tblPr>
              <a:tblGrid>
                <a:gridCol w="1875449">
                  <a:extLst>
                    <a:ext uri="{9D8B030D-6E8A-4147-A177-3AD203B41FA5}">
                      <a16:colId xmlns:a16="http://schemas.microsoft.com/office/drawing/2014/main" xmlns="" val="20000"/>
                    </a:ext>
                  </a:extLst>
                </a:gridCol>
              </a:tblGrid>
              <a:tr h="330802">
                <a:tc>
                  <a:txBody>
                    <a:bodyPr/>
                    <a:lstStyle/>
                    <a:p>
                      <a:pPr algn="ctr" fontAlgn="b"/>
                      <a:r>
                        <a:rPr lang="en-US" sz="900" u="none" strike="noStrike">
                          <a:effectLst/>
                          <a:latin typeface="Arial Narrow" panose="020B0606020202030204" pitchFamily="34" charset="0"/>
                        </a:rPr>
                        <a:t>Zone Information </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00"/>
                  </a:ext>
                </a:extLst>
              </a:tr>
              <a:tr h="303990">
                <a:tc>
                  <a:txBody>
                    <a:bodyPr/>
                    <a:lstStyle/>
                    <a:p>
                      <a:pPr algn="ctr" fontAlgn="b"/>
                      <a:r>
                        <a:rPr lang="en-US" sz="900" u="none" strike="noStrike">
                          <a:effectLst/>
                          <a:latin typeface="Arial Narrow" panose="020B0606020202030204" pitchFamily="34" charset="0"/>
                        </a:rPr>
                        <a:t> Stephanie</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01"/>
                  </a:ext>
                </a:extLst>
              </a:tr>
              <a:tr h="186651">
                <a:tc>
                  <a:txBody>
                    <a:bodyPr/>
                    <a:lstStyle/>
                    <a:p>
                      <a:pPr algn="l" fontAlgn="b"/>
                      <a:r>
                        <a:rPr lang="en-US" sz="900" u="none" strike="noStrike">
                          <a:effectLst/>
                          <a:latin typeface="Arial Narrow" panose="020B0606020202030204" pitchFamily="34" charset="0"/>
                        </a:rPr>
                        <a:t> </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02"/>
                  </a:ext>
                </a:extLst>
              </a:tr>
              <a:tr h="203674">
                <a:tc>
                  <a:txBody>
                    <a:bodyPr/>
                    <a:lstStyle/>
                    <a:p>
                      <a:pPr algn="l" fontAlgn="b"/>
                      <a:r>
                        <a:rPr lang="en-US" sz="900" u="none" strike="noStrike">
                          <a:effectLst/>
                          <a:latin typeface="Arial Narrow" panose="020B0606020202030204" pitchFamily="34" charset="0"/>
                        </a:rPr>
                        <a:t>Alexander </a:t>
                      </a:r>
                      <a:r>
                        <a:rPr lang="en-US" sz="900" u="none" strike="noStrike" err="1">
                          <a:effectLst/>
                          <a:latin typeface="Arial Narrow" panose="020B0606020202030204" pitchFamily="34" charset="0"/>
                        </a:rPr>
                        <a:t>ll</a:t>
                      </a:r>
                      <a:r>
                        <a:rPr lang="en-US" sz="900" u="none" strike="noStrike">
                          <a:effectLst/>
                          <a:latin typeface="Arial Narrow" panose="020B0606020202030204" pitchFamily="34" charset="0"/>
                        </a:rPr>
                        <a:t> ES</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03"/>
                  </a:ext>
                </a:extLst>
              </a:tr>
              <a:tr h="203674">
                <a:tc>
                  <a:txBody>
                    <a:bodyPr/>
                    <a:lstStyle/>
                    <a:p>
                      <a:pPr algn="l" fontAlgn="b"/>
                      <a:r>
                        <a:rPr lang="en-US" sz="900" u="none" strike="noStrike">
                          <a:effectLst/>
                          <a:latin typeface="Arial Narrow" panose="020B0606020202030204" pitchFamily="34" charset="0"/>
                        </a:rPr>
                        <a:t>Bernd ES</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04"/>
                  </a:ext>
                </a:extLst>
              </a:tr>
              <a:tr h="203674">
                <a:tc>
                  <a:txBody>
                    <a:bodyPr/>
                    <a:lstStyle/>
                    <a:p>
                      <a:pPr algn="l" fontAlgn="b"/>
                      <a:r>
                        <a:rPr lang="en-US" sz="900" u="none" strike="noStrike">
                          <a:effectLst/>
                          <a:latin typeface="Arial Narrow" panose="020B0606020202030204" pitchFamily="34" charset="0"/>
                        </a:rPr>
                        <a:t>Brookdale ES</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05"/>
                  </a:ext>
                </a:extLst>
              </a:tr>
              <a:tr h="203674">
                <a:tc>
                  <a:txBody>
                    <a:bodyPr/>
                    <a:lstStyle/>
                    <a:p>
                      <a:pPr algn="l" fontAlgn="b"/>
                      <a:r>
                        <a:rPr lang="en-US" sz="900" u="none" strike="noStrike">
                          <a:effectLst/>
                          <a:latin typeface="Arial Narrow" panose="020B0606020202030204" pitchFamily="34" charset="0"/>
                        </a:rPr>
                        <a:t>Bruce ES</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06"/>
                  </a:ext>
                </a:extLst>
              </a:tr>
              <a:tr h="203674">
                <a:tc>
                  <a:txBody>
                    <a:bodyPr/>
                    <a:lstStyle/>
                    <a:p>
                      <a:pPr algn="l" fontAlgn="b"/>
                      <a:r>
                        <a:rPr lang="en-US" sz="900" u="none" strike="noStrike">
                          <a:effectLst/>
                          <a:latin typeface="Arial Narrow" panose="020B0606020202030204" pitchFamily="34" charset="0"/>
                        </a:rPr>
                        <a:t>Burdell-Hunt ES</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07"/>
                  </a:ext>
                </a:extLst>
              </a:tr>
              <a:tr h="203674">
                <a:tc>
                  <a:txBody>
                    <a:bodyPr/>
                    <a:lstStyle/>
                    <a:p>
                      <a:pPr algn="l" fontAlgn="b"/>
                      <a:r>
                        <a:rPr lang="en-US" sz="900" u="none" strike="noStrike">
                          <a:effectLst/>
                          <a:latin typeface="Arial Narrow" panose="020B0606020202030204" pitchFamily="34" charset="0"/>
                        </a:rPr>
                        <a:t>Campus Police </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08"/>
                  </a:ext>
                </a:extLst>
              </a:tr>
              <a:tr h="203674">
                <a:tc>
                  <a:txBody>
                    <a:bodyPr/>
                    <a:lstStyle/>
                    <a:p>
                      <a:pPr algn="l" fontAlgn="b"/>
                      <a:r>
                        <a:rPr lang="en-US" sz="900" u="none" strike="noStrike">
                          <a:effectLst/>
                          <a:latin typeface="Arial Narrow" panose="020B0606020202030204" pitchFamily="34" charset="0"/>
                        </a:rPr>
                        <a:t>Capitol Improvement </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09"/>
                  </a:ext>
                </a:extLst>
              </a:tr>
              <a:tr h="203674">
                <a:tc>
                  <a:txBody>
                    <a:bodyPr/>
                    <a:lstStyle/>
                    <a:p>
                      <a:pPr algn="l" fontAlgn="b"/>
                      <a:r>
                        <a:rPr lang="en-US" sz="900" u="none" strike="noStrike">
                          <a:effectLst/>
                          <a:latin typeface="Arial Narrow" panose="020B0606020202030204" pitchFamily="34" charset="0"/>
                        </a:rPr>
                        <a:t>Carter ES</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10"/>
                  </a:ext>
                </a:extLst>
              </a:tr>
              <a:tr h="203674">
                <a:tc>
                  <a:txBody>
                    <a:bodyPr/>
                    <a:lstStyle/>
                    <a:p>
                      <a:pPr algn="l" fontAlgn="b"/>
                      <a:r>
                        <a:rPr lang="en-US" sz="900" u="none" strike="noStrike">
                          <a:effectLst/>
                          <a:latin typeface="Arial Narrow" panose="020B0606020202030204" pitchFamily="34" charset="0"/>
                        </a:rPr>
                        <a:t>Central HS</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11"/>
                  </a:ext>
                </a:extLst>
              </a:tr>
              <a:tr h="203674">
                <a:tc>
                  <a:txBody>
                    <a:bodyPr/>
                    <a:lstStyle/>
                    <a:p>
                      <a:pPr algn="l" fontAlgn="b"/>
                      <a:r>
                        <a:rPr lang="en-US" sz="900" u="none" strike="noStrike">
                          <a:effectLst/>
                          <a:latin typeface="Arial Narrow" panose="020B0606020202030204" pitchFamily="34" charset="0"/>
                        </a:rPr>
                        <a:t>Fine Arts </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12"/>
                  </a:ext>
                </a:extLst>
              </a:tr>
              <a:tr h="203674">
                <a:tc>
                  <a:txBody>
                    <a:bodyPr/>
                    <a:lstStyle/>
                    <a:p>
                      <a:pPr algn="l" fontAlgn="b"/>
                      <a:r>
                        <a:rPr lang="en-US" sz="900" u="none" strike="noStrike">
                          <a:effectLst/>
                          <a:latin typeface="Arial Narrow" panose="020B0606020202030204" pitchFamily="34" charset="0"/>
                        </a:rPr>
                        <a:t>Hartley ES</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13"/>
                  </a:ext>
                </a:extLst>
              </a:tr>
              <a:tr h="203674">
                <a:tc>
                  <a:txBody>
                    <a:bodyPr/>
                    <a:lstStyle/>
                    <a:p>
                      <a:pPr algn="l" fontAlgn="b"/>
                      <a:r>
                        <a:rPr lang="en-US" sz="900" u="none" strike="noStrike">
                          <a:effectLst/>
                          <a:latin typeface="Arial Narrow" panose="020B0606020202030204" pitchFamily="34" charset="0"/>
                        </a:rPr>
                        <a:t>Howard MS</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14"/>
                  </a:ext>
                </a:extLst>
              </a:tr>
              <a:tr h="203674">
                <a:tc>
                  <a:txBody>
                    <a:bodyPr/>
                    <a:lstStyle/>
                    <a:p>
                      <a:pPr algn="l" fontAlgn="b"/>
                      <a:r>
                        <a:rPr lang="en-US" sz="900" u="none" strike="noStrike">
                          <a:effectLst/>
                          <a:latin typeface="Arial Narrow" panose="020B0606020202030204" pitchFamily="34" charset="0"/>
                        </a:rPr>
                        <a:t>Howard HS</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15"/>
                  </a:ext>
                </a:extLst>
              </a:tr>
              <a:tr h="203674">
                <a:tc>
                  <a:txBody>
                    <a:bodyPr/>
                    <a:lstStyle/>
                    <a:p>
                      <a:pPr algn="l" fontAlgn="b"/>
                      <a:r>
                        <a:rPr lang="en-US" sz="900" u="none" strike="noStrike">
                          <a:effectLst/>
                          <a:latin typeface="Arial Narrow" panose="020B0606020202030204" pitchFamily="34" charset="0"/>
                        </a:rPr>
                        <a:t>Hutchings Promise Ctr.</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16"/>
                  </a:ext>
                </a:extLst>
              </a:tr>
              <a:tr h="203674">
                <a:tc>
                  <a:txBody>
                    <a:bodyPr/>
                    <a:lstStyle/>
                    <a:p>
                      <a:pPr algn="l" fontAlgn="b"/>
                      <a:r>
                        <a:rPr lang="en-US" sz="900" u="none" strike="noStrike">
                          <a:effectLst/>
                          <a:latin typeface="Arial Narrow" panose="020B0606020202030204" pitchFamily="34" charset="0"/>
                        </a:rPr>
                        <a:t>Ingram </a:t>
                      </a:r>
                      <a:r>
                        <a:rPr lang="en-US" sz="900" u="none" strike="noStrike" err="1">
                          <a:effectLst/>
                          <a:latin typeface="Arial Narrow" panose="020B0606020202030204" pitchFamily="34" charset="0"/>
                        </a:rPr>
                        <a:t>Pye</a:t>
                      </a:r>
                      <a:r>
                        <a:rPr lang="en-US" sz="900" u="none" strike="noStrike">
                          <a:effectLst/>
                          <a:latin typeface="Arial Narrow" panose="020B0606020202030204" pitchFamily="34" charset="0"/>
                        </a:rPr>
                        <a:t> ES</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17"/>
                  </a:ext>
                </a:extLst>
              </a:tr>
              <a:tr h="203674">
                <a:tc>
                  <a:txBody>
                    <a:bodyPr/>
                    <a:lstStyle/>
                    <a:p>
                      <a:pPr algn="l" fontAlgn="b"/>
                      <a:r>
                        <a:rPr lang="en-US" sz="900" u="none" strike="noStrike">
                          <a:effectLst/>
                          <a:latin typeface="Arial Narrow" panose="020B0606020202030204" pitchFamily="34" charset="0"/>
                        </a:rPr>
                        <a:t>Kindergarten </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18"/>
                  </a:ext>
                </a:extLst>
              </a:tr>
              <a:tr h="203674">
                <a:tc>
                  <a:txBody>
                    <a:bodyPr/>
                    <a:lstStyle/>
                    <a:p>
                      <a:pPr algn="l" fontAlgn="b"/>
                      <a:r>
                        <a:rPr lang="en-US" sz="900" u="none" strike="noStrike">
                          <a:effectLst/>
                          <a:latin typeface="Arial Narrow" panose="020B0606020202030204" pitchFamily="34" charset="0"/>
                        </a:rPr>
                        <a:t>Lane ES</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19"/>
                  </a:ext>
                </a:extLst>
              </a:tr>
              <a:tr h="203674">
                <a:tc>
                  <a:txBody>
                    <a:bodyPr/>
                    <a:lstStyle/>
                    <a:p>
                      <a:pPr algn="l" fontAlgn="b"/>
                      <a:r>
                        <a:rPr lang="en-US" sz="900" u="none" strike="noStrike">
                          <a:effectLst/>
                          <a:latin typeface="Arial Narrow" panose="020B0606020202030204" pitchFamily="34" charset="0"/>
                        </a:rPr>
                        <a:t>Miller MS</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20"/>
                  </a:ext>
                </a:extLst>
              </a:tr>
              <a:tr h="203674">
                <a:tc>
                  <a:txBody>
                    <a:bodyPr/>
                    <a:lstStyle/>
                    <a:p>
                      <a:pPr algn="l" fontAlgn="b"/>
                      <a:r>
                        <a:rPr lang="en-US" sz="900" u="none" strike="noStrike">
                          <a:effectLst/>
                          <a:latin typeface="Arial Narrow" panose="020B0606020202030204" pitchFamily="34" charset="0"/>
                        </a:rPr>
                        <a:t>PEC Department</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21"/>
                  </a:ext>
                </a:extLst>
              </a:tr>
              <a:tr h="203674">
                <a:tc>
                  <a:txBody>
                    <a:bodyPr/>
                    <a:lstStyle/>
                    <a:p>
                      <a:pPr algn="l" fontAlgn="b"/>
                      <a:r>
                        <a:rPr lang="en-US" sz="900" u="none" strike="noStrike">
                          <a:effectLst/>
                          <a:latin typeface="Arial Narrow" panose="020B0606020202030204" pitchFamily="34" charset="0"/>
                        </a:rPr>
                        <a:t>PEP Grant </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22"/>
                  </a:ext>
                </a:extLst>
              </a:tr>
              <a:tr h="203674">
                <a:tc>
                  <a:txBody>
                    <a:bodyPr/>
                    <a:lstStyle/>
                    <a:p>
                      <a:pPr algn="l" fontAlgn="b"/>
                      <a:r>
                        <a:rPr lang="en-US" sz="900" u="none" strike="noStrike">
                          <a:effectLst/>
                          <a:latin typeface="Arial Narrow" panose="020B0606020202030204" pitchFamily="34" charset="0"/>
                        </a:rPr>
                        <a:t>Professional Development</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23"/>
                  </a:ext>
                </a:extLst>
              </a:tr>
              <a:tr h="447379">
                <a:tc>
                  <a:txBody>
                    <a:bodyPr/>
                    <a:lstStyle/>
                    <a:p>
                      <a:pPr algn="l" fontAlgn="b"/>
                      <a:r>
                        <a:rPr lang="en-US" sz="900" u="none" strike="noStrike">
                          <a:effectLst/>
                          <a:latin typeface="Arial Narrow" panose="020B0606020202030204" pitchFamily="34" charset="0"/>
                        </a:rPr>
                        <a:t>Risk Management</a:t>
                      </a:r>
                    </a:p>
                    <a:p>
                      <a:pPr algn="l" fontAlgn="b"/>
                      <a:r>
                        <a:rPr lang="en-US" sz="900" b="0" i="0" u="none" strike="noStrike">
                          <a:solidFill>
                            <a:srgbClr val="000000"/>
                          </a:solidFill>
                          <a:effectLst/>
                          <a:latin typeface="Arial Narrow" panose="020B0606020202030204" pitchFamily="34" charset="0"/>
                        </a:rPr>
                        <a:t>Rutland</a:t>
                      </a:r>
                      <a:r>
                        <a:rPr lang="en-US" sz="900" b="0" i="0" u="none" strike="noStrike" baseline="0">
                          <a:solidFill>
                            <a:srgbClr val="000000"/>
                          </a:solidFill>
                          <a:effectLst/>
                          <a:latin typeface="Arial Narrow" panose="020B0606020202030204" pitchFamily="34" charset="0"/>
                        </a:rPr>
                        <a:t> Middle and High School</a:t>
                      </a:r>
                    </a:p>
                    <a:p>
                      <a:pPr algn="l" fontAlgn="b"/>
                      <a:r>
                        <a:rPr lang="en-US" sz="900" b="0" i="0" u="none" strike="noStrike" baseline="0" err="1">
                          <a:solidFill>
                            <a:srgbClr val="000000"/>
                          </a:solidFill>
                          <a:effectLst/>
                          <a:latin typeface="Arial Narrow" panose="020B0606020202030204" pitchFamily="34" charset="0"/>
                        </a:rPr>
                        <a:t>Soutfield</a:t>
                      </a:r>
                      <a:r>
                        <a:rPr lang="en-US" sz="900" b="0" i="0" u="none" strike="noStrike" baseline="0">
                          <a:solidFill>
                            <a:srgbClr val="000000"/>
                          </a:solidFill>
                          <a:effectLst/>
                          <a:latin typeface="Arial Narrow" panose="020B0606020202030204" pitchFamily="34" charset="0"/>
                        </a:rPr>
                        <a:t> Elementary School</a:t>
                      </a:r>
                      <a:endParaRPr lang="en-US" sz="900" b="0" i="0" u="none" strike="noStrike">
                        <a:solidFill>
                          <a:srgbClr val="000000"/>
                        </a:solidFill>
                        <a:effectLst/>
                        <a:latin typeface="Arial Narrow" panose="020B0606020202030204" pitchFamily="34" charset="0"/>
                      </a:endParaRPr>
                    </a:p>
                  </a:txBody>
                  <a:tcPr marL="5204" marR="5204" marT="5204" marB="0" anchor="b"/>
                </a:tc>
                <a:extLst>
                  <a:ext uri="{0D108BD9-81ED-4DB2-BD59-A6C34878D82A}">
                    <a16:rowId xmlns:a16="http://schemas.microsoft.com/office/drawing/2014/main" xmlns="" val="1002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42371971"/>
              </p:ext>
            </p:extLst>
          </p:nvPr>
        </p:nvGraphicFramePr>
        <p:xfrm>
          <a:off x="4723562" y="977138"/>
          <a:ext cx="1372438" cy="5516028"/>
        </p:xfrm>
        <a:graphic>
          <a:graphicData uri="http://schemas.openxmlformats.org/drawingml/2006/table">
            <a:tbl>
              <a:tblPr>
                <a:tableStyleId>{5C22544A-7EE6-4342-B048-85BDC9FD1C3A}</a:tableStyleId>
              </a:tblPr>
              <a:tblGrid>
                <a:gridCol w="1372438">
                  <a:extLst>
                    <a:ext uri="{9D8B030D-6E8A-4147-A177-3AD203B41FA5}">
                      <a16:colId xmlns:a16="http://schemas.microsoft.com/office/drawing/2014/main" xmlns="" val="20000"/>
                    </a:ext>
                  </a:extLst>
                </a:gridCol>
              </a:tblGrid>
              <a:tr h="172790">
                <a:tc>
                  <a:txBody>
                    <a:bodyPr/>
                    <a:lstStyle/>
                    <a:p>
                      <a:pPr algn="ctr" fontAlgn="b"/>
                      <a:r>
                        <a:rPr lang="en-US" sz="900" u="none" strike="noStrike">
                          <a:effectLst/>
                        </a:rPr>
                        <a:t>Zone Information</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00"/>
                  </a:ext>
                </a:extLst>
              </a:tr>
              <a:tr h="356214">
                <a:tc>
                  <a:txBody>
                    <a:bodyPr/>
                    <a:lstStyle/>
                    <a:p>
                      <a:pPr algn="ctr" fontAlgn="b"/>
                      <a:r>
                        <a:rPr lang="en-US" sz="900" u="none" strike="noStrike">
                          <a:effectLst/>
                        </a:rPr>
                        <a:t> Debra</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01"/>
                  </a:ext>
                </a:extLst>
              </a:tr>
              <a:tr h="178108">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02"/>
                  </a:ext>
                </a:extLst>
              </a:tr>
              <a:tr h="178108">
                <a:tc>
                  <a:txBody>
                    <a:bodyPr/>
                    <a:lstStyle/>
                    <a:p>
                      <a:pPr algn="l" fontAlgn="b"/>
                      <a:r>
                        <a:rPr lang="en-US" sz="900" u="none" strike="noStrike">
                          <a:effectLst/>
                        </a:rPr>
                        <a:t>Afterschool</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03"/>
                  </a:ext>
                </a:extLst>
              </a:tr>
              <a:tr h="178108">
                <a:tc>
                  <a:txBody>
                    <a:bodyPr/>
                    <a:lstStyle/>
                    <a:p>
                      <a:pPr algn="l" fontAlgn="b"/>
                      <a:r>
                        <a:rPr lang="en-US" sz="900" u="none" strike="noStrike">
                          <a:effectLst/>
                        </a:rPr>
                        <a:t>Appling MS</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04"/>
                  </a:ext>
                </a:extLst>
              </a:tr>
              <a:tr h="178108">
                <a:tc>
                  <a:txBody>
                    <a:bodyPr/>
                    <a:lstStyle/>
                    <a:p>
                      <a:pPr algn="l" fontAlgn="b"/>
                      <a:r>
                        <a:rPr lang="en-US" sz="900" u="none" strike="noStrike">
                          <a:effectLst/>
                        </a:rPr>
                        <a:t>Athletics</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05"/>
                  </a:ext>
                </a:extLst>
              </a:tr>
              <a:tr h="178108">
                <a:tc>
                  <a:txBody>
                    <a:bodyPr/>
                    <a:lstStyle/>
                    <a:p>
                      <a:pPr algn="l" fontAlgn="b"/>
                      <a:r>
                        <a:rPr lang="en-US" sz="900" u="none" strike="noStrike">
                          <a:effectLst/>
                        </a:rPr>
                        <a:t>Ballard- Hudson MS</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06"/>
                  </a:ext>
                </a:extLst>
              </a:tr>
              <a:tr h="178108">
                <a:tc>
                  <a:txBody>
                    <a:bodyPr/>
                    <a:lstStyle/>
                    <a:p>
                      <a:pPr algn="l" fontAlgn="b"/>
                      <a:r>
                        <a:rPr lang="en-US" sz="900" u="none" strike="noStrike">
                          <a:effectLst/>
                        </a:rPr>
                        <a:t>Communications </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07"/>
                  </a:ext>
                </a:extLst>
              </a:tr>
              <a:tr h="178108">
                <a:tc>
                  <a:txBody>
                    <a:bodyPr/>
                    <a:lstStyle/>
                    <a:p>
                      <a:pPr algn="l" fontAlgn="b"/>
                      <a:r>
                        <a:rPr lang="en-US" sz="900" u="none" strike="noStrike">
                          <a:effectLst/>
                        </a:rPr>
                        <a:t>Elam/Elam Alexander </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08"/>
                  </a:ext>
                </a:extLst>
              </a:tr>
              <a:tr h="178108">
                <a:tc>
                  <a:txBody>
                    <a:bodyPr/>
                    <a:lstStyle/>
                    <a:p>
                      <a:pPr algn="l" fontAlgn="b"/>
                      <a:r>
                        <a:rPr lang="en-US" sz="900" u="none" strike="noStrike">
                          <a:effectLst/>
                        </a:rPr>
                        <a:t>Gear Up</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09"/>
                  </a:ext>
                </a:extLst>
              </a:tr>
              <a:tr h="178108">
                <a:tc>
                  <a:txBody>
                    <a:bodyPr/>
                    <a:lstStyle/>
                    <a:p>
                      <a:pPr algn="l" fontAlgn="b"/>
                      <a:r>
                        <a:rPr lang="en-US" sz="900" u="none" strike="noStrike">
                          <a:effectLst/>
                        </a:rPr>
                        <a:t>Heard ES</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10"/>
                  </a:ext>
                </a:extLst>
              </a:tr>
              <a:tr h="178108">
                <a:tc>
                  <a:txBody>
                    <a:bodyPr/>
                    <a:lstStyle/>
                    <a:p>
                      <a:pPr algn="l" fontAlgn="b"/>
                      <a:r>
                        <a:rPr lang="en-US" sz="900" u="none" strike="noStrike">
                          <a:effectLst/>
                        </a:rPr>
                        <a:t>Heritage ES</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11"/>
                  </a:ext>
                </a:extLst>
              </a:tr>
              <a:tr h="178108">
                <a:tc>
                  <a:txBody>
                    <a:bodyPr/>
                    <a:lstStyle/>
                    <a:p>
                      <a:pPr algn="l" fontAlgn="b"/>
                      <a:r>
                        <a:rPr lang="en-US" sz="900" u="none" strike="noStrike">
                          <a:effectLst/>
                        </a:rPr>
                        <a:t>L H Williams ES</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12"/>
                  </a:ext>
                </a:extLst>
              </a:tr>
              <a:tr h="178108">
                <a:tc>
                  <a:txBody>
                    <a:bodyPr/>
                    <a:lstStyle/>
                    <a:p>
                      <a:pPr algn="l" fontAlgn="b"/>
                      <a:r>
                        <a:rPr lang="en-US" sz="900" u="none" strike="noStrike">
                          <a:effectLst/>
                        </a:rPr>
                        <a:t>MLK ES</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13"/>
                  </a:ext>
                </a:extLst>
              </a:tr>
              <a:tr h="178108">
                <a:tc>
                  <a:txBody>
                    <a:bodyPr/>
                    <a:lstStyle/>
                    <a:p>
                      <a:pPr algn="l" fontAlgn="b"/>
                      <a:r>
                        <a:rPr lang="en-US" sz="900" u="none" strike="noStrike">
                          <a:effectLst/>
                        </a:rPr>
                        <a:t>Northeast HS</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14"/>
                  </a:ext>
                </a:extLst>
              </a:tr>
              <a:tr h="178108">
                <a:tc>
                  <a:txBody>
                    <a:bodyPr/>
                    <a:lstStyle/>
                    <a:p>
                      <a:pPr algn="l" fontAlgn="b"/>
                      <a:r>
                        <a:rPr lang="en-US" sz="900" u="none" strike="noStrike">
                          <a:effectLst/>
                        </a:rPr>
                        <a:t>Northwoods Academy </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15"/>
                  </a:ext>
                </a:extLst>
              </a:tr>
              <a:tr h="178108">
                <a:tc>
                  <a:txBody>
                    <a:bodyPr/>
                    <a:lstStyle/>
                    <a:p>
                      <a:pPr algn="l" fontAlgn="b"/>
                      <a:r>
                        <a:rPr lang="en-US" sz="900" u="none" strike="noStrike">
                          <a:effectLst/>
                        </a:rPr>
                        <a:t>PBIS - Curlanda Smith</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16"/>
                  </a:ext>
                </a:extLst>
              </a:tr>
              <a:tr h="178108">
                <a:tc>
                  <a:txBody>
                    <a:bodyPr/>
                    <a:lstStyle/>
                    <a:p>
                      <a:pPr algn="l" fontAlgn="b"/>
                      <a:r>
                        <a:rPr lang="en-US" sz="900" u="none" strike="noStrike">
                          <a:effectLst/>
                        </a:rPr>
                        <a:t>Porter ES</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17"/>
                  </a:ext>
                </a:extLst>
              </a:tr>
              <a:tr h="178108">
                <a:tc>
                  <a:txBody>
                    <a:bodyPr/>
                    <a:lstStyle/>
                    <a:p>
                      <a:pPr algn="l" fontAlgn="b"/>
                      <a:r>
                        <a:rPr lang="en-US" sz="900" u="none" strike="noStrike">
                          <a:effectLst/>
                        </a:rPr>
                        <a:t>Psycho Svcs</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18"/>
                  </a:ext>
                </a:extLst>
              </a:tr>
              <a:tr h="178108">
                <a:tc>
                  <a:txBody>
                    <a:bodyPr/>
                    <a:lstStyle/>
                    <a:p>
                      <a:pPr algn="l" fontAlgn="b"/>
                      <a:r>
                        <a:rPr lang="en-US" sz="900" u="none" strike="noStrike">
                          <a:effectLst/>
                        </a:rPr>
                        <a:t>Skyview ES</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19"/>
                  </a:ext>
                </a:extLst>
              </a:tr>
              <a:tr h="178108">
                <a:tc>
                  <a:txBody>
                    <a:bodyPr/>
                    <a:lstStyle/>
                    <a:p>
                      <a:pPr algn="l" fontAlgn="b"/>
                      <a:r>
                        <a:rPr lang="en-US" sz="900" u="none" strike="noStrike">
                          <a:effectLst/>
                        </a:rPr>
                        <a:t>Soar Academy</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20"/>
                  </a:ext>
                </a:extLst>
              </a:tr>
              <a:tr h="178108">
                <a:tc>
                  <a:txBody>
                    <a:bodyPr/>
                    <a:lstStyle/>
                    <a:p>
                      <a:pPr algn="l" fontAlgn="b"/>
                      <a:r>
                        <a:rPr lang="en-US" sz="900" u="none" strike="noStrike">
                          <a:effectLst/>
                        </a:rPr>
                        <a:t>Southwest HS</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21"/>
                  </a:ext>
                </a:extLst>
              </a:tr>
              <a:tr h="178108">
                <a:tc>
                  <a:txBody>
                    <a:bodyPr/>
                    <a:lstStyle/>
                    <a:p>
                      <a:pPr algn="l" fontAlgn="b"/>
                      <a:r>
                        <a:rPr lang="en-US" sz="900" u="none" strike="noStrike">
                          <a:effectLst/>
                        </a:rPr>
                        <a:t>Springdale ES</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22"/>
                  </a:ext>
                </a:extLst>
              </a:tr>
              <a:tr h="178108">
                <a:tc>
                  <a:txBody>
                    <a:bodyPr/>
                    <a:lstStyle/>
                    <a:p>
                      <a:pPr algn="l" fontAlgn="b"/>
                      <a:r>
                        <a:rPr lang="en-US" sz="900" u="none" strike="noStrike">
                          <a:effectLst/>
                        </a:rPr>
                        <a:t>Student Support</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23"/>
                  </a:ext>
                </a:extLst>
              </a:tr>
              <a:tr h="178108">
                <a:tc>
                  <a:txBody>
                    <a:bodyPr/>
                    <a:lstStyle/>
                    <a:p>
                      <a:pPr algn="l" fontAlgn="b"/>
                      <a:r>
                        <a:rPr lang="en-US" sz="900" u="none" strike="noStrike">
                          <a:effectLst/>
                        </a:rPr>
                        <a:t>Taylor ES</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24"/>
                  </a:ext>
                </a:extLst>
              </a:tr>
              <a:tr h="178108">
                <a:tc>
                  <a:txBody>
                    <a:bodyPr/>
                    <a:lstStyle/>
                    <a:p>
                      <a:pPr algn="l" fontAlgn="b"/>
                      <a:r>
                        <a:rPr lang="en-US" sz="900" u="none" strike="noStrike">
                          <a:effectLst/>
                        </a:rPr>
                        <a:t>Union ES</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25"/>
                  </a:ext>
                </a:extLst>
              </a:tr>
              <a:tr h="178108">
                <a:tc>
                  <a:txBody>
                    <a:bodyPr/>
                    <a:lstStyle/>
                    <a:p>
                      <a:pPr algn="l" fontAlgn="b"/>
                      <a:r>
                        <a:rPr lang="en-US" sz="900" u="none" strike="noStrike">
                          <a:effectLst/>
                        </a:rPr>
                        <a:t>Veterans ES</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26"/>
                  </a:ext>
                </a:extLst>
              </a:tr>
              <a:tr h="178108">
                <a:tc>
                  <a:txBody>
                    <a:bodyPr/>
                    <a:lstStyle/>
                    <a:p>
                      <a:pPr algn="l" fontAlgn="b"/>
                      <a:r>
                        <a:rPr lang="en-US" sz="900" u="none" strike="noStrike">
                          <a:effectLst/>
                        </a:rPr>
                        <a:t>Vineville ES</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27"/>
                  </a:ext>
                </a:extLst>
              </a:tr>
              <a:tr h="178108">
                <a:tc>
                  <a:txBody>
                    <a:bodyPr/>
                    <a:lstStyle/>
                    <a:p>
                      <a:pPr algn="l" fontAlgn="b"/>
                      <a:r>
                        <a:rPr lang="en-US" sz="900" u="none" strike="noStrike">
                          <a:effectLst/>
                        </a:rPr>
                        <a:t>Weaver MS</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28"/>
                  </a:ext>
                </a:extLst>
              </a:tr>
              <a:tr h="178108">
                <a:tc>
                  <a:txBody>
                    <a:bodyPr/>
                    <a:lstStyle/>
                    <a:p>
                      <a:pPr algn="l" fontAlgn="b"/>
                      <a:r>
                        <a:rPr lang="en-US" sz="900" u="none" strike="noStrike">
                          <a:effectLst/>
                        </a:rPr>
                        <a:t>Westside HS</a:t>
                      </a:r>
                      <a:endParaRPr lang="en-US" sz="900" b="0" i="0" u="none" strike="noStrike">
                        <a:solidFill>
                          <a:srgbClr val="000000"/>
                        </a:solidFill>
                        <a:effectLst/>
                        <a:latin typeface="Calibri" panose="020F0502020204030204" pitchFamily="34" charset="0"/>
                      </a:endParaRPr>
                    </a:p>
                  </a:txBody>
                  <a:tcPr marL="5797" marR="5797" marT="5797" marB="0" anchor="b"/>
                </a:tc>
                <a:extLst>
                  <a:ext uri="{0D108BD9-81ED-4DB2-BD59-A6C34878D82A}">
                    <a16:rowId xmlns:a16="http://schemas.microsoft.com/office/drawing/2014/main" xmlns="" val="1002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227914985"/>
              </p:ext>
            </p:extLst>
          </p:nvPr>
        </p:nvGraphicFramePr>
        <p:xfrm>
          <a:off x="7578749" y="964347"/>
          <a:ext cx="2202560" cy="5528807"/>
        </p:xfrm>
        <a:graphic>
          <a:graphicData uri="http://schemas.openxmlformats.org/drawingml/2006/table">
            <a:tbl>
              <a:tblPr>
                <a:tableStyleId>{5C22544A-7EE6-4342-B048-85BDC9FD1C3A}</a:tableStyleId>
              </a:tblPr>
              <a:tblGrid>
                <a:gridCol w="2202560">
                  <a:extLst>
                    <a:ext uri="{9D8B030D-6E8A-4147-A177-3AD203B41FA5}">
                      <a16:colId xmlns:a16="http://schemas.microsoft.com/office/drawing/2014/main" xmlns="" val="20000"/>
                    </a:ext>
                  </a:extLst>
                </a:gridCol>
              </a:tblGrid>
              <a:tr h="221905">
                <a:tc>
                  <a:txBody>
                    <a:bodyPr/>
                    <a:lstStyle/>
                    <a:p>
                      <a:pPr algn="ctr" fontAlgn="b"/>
                      <a:r>
                        <a:rPr lang="en-US" sz="900" u="none" strike="noStrike">
                          <a:effectLst/>
                        </a:rPr>
                        <a:t>Zone Information</a:t>
                      </a:r>
                      <a:endParaRPr lang="en-US" sz="9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00"/>
                  </a:ext>
                </a:extLst>
              </a:tr>
              <a:tr h="443811">
                <a:tc>
                  <a:txBody>
                    <a:bodyPr/>
                    <a:lstStyle/>
                    <a:p>
                      <a:pPr algn="ctr" fontAlgn="b"/>
                      <a:r>
                        <a:rPr lang="en-US" sz="900" u="none" strike="noStrike">
                          <a:effectLst/>
                        </a:rPr>
                        <a:t>Lavette</a:t>
                      </a:r>
                      <a:endParaRPr lang="en-US" sz="9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01"/>
                  </a:ext>
                </a:extLst>
              </a:tr>
              <a:tr h="221905">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02"/>
                  </a:ext>
                </a:extLst>
              </a:tr>
              <a:tr h="221905">
                <a:tc>
                  <a:txBody>
                    <a:bodyPr/>
                    <a:lstStyle/>
                    <a:p>
                      <a:pPr algn="l" fontAlgn="b"/>
                      <a:r>
                        <a:rPr lang="en-US" sz="900" u="none" strike="noStrike">
                          <a:effectLst/>
                        </a:rPr>
                        <a:t>Administrative Offices </a:t>
                      </a:r>
                      <a:endParaRPr lang="en-US" sz="9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03"/>
                  </a:ext>
                </a:extLst>
              </a:tr>
              <a:tr h="221905">
                <a:tc>
                  <a:txBody>
                    <a:bodyPr/>
                    <a:lstStyle/>
                    <a:p>
                      <a:pPr algn="l" fontAlgn="b"/>
                      <a:r>
                        <a:rPr lang="en-US" sz="900" u="none" strike="noStrike">
                          <a:effectLst/>
                        </a:rPr>
                        <a:t>Assessment and Accountability </a:t>
                      </a:r>
                      <a:endParaRPr lang="en-US" sz="9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04"/>
                  </a:ext>
                </a:extLst>
              </a:tr>
              <a:tr h="221905">
                <a:tc>
                  <a:txBody>
                    <a:bodyPr/>
                    <a:lstStyle/>
                    <a:p>
                      <a:pPr algn="l" fontAlgn="b"/>
                      <a:r>
                        <a:rPr lang="en-US" sz="900" u="none" strike="noStrike">
                          <a:effectLst/>
                        </a:rPr>
                        <a:t>CTAE -Promise Center </a:t>
                      </a:r>
                      <a:endParaRPr lang="en-US" sz="9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05"/>
                  </a:ext>
                </a:extLst>
              </a:tr>
              <a:tr h="221905">
                <a:tc>
                  <a:txBody>
                    <a:bodyPr/>
                    <a:lstStyle/>
                    <a:p>
                      <a:pPr algn="l" fontAlgn="b"/>
                      <a:r>
                        <a:rPr lang="en-US" sz="900" u="none" strike="noStrike">
                          <a:effectLst/>
                        </a:rPr>
                        <a:t>Human Resources</a:t>
                      </a:r>
                      <a:endParaRPr lang="en-US" sz="9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06"/>
                  </a:ext>
                </a:extLst>
              </a:tr>
              <a:tr h="221905">
                <a:tc>
                  <a:txBody>
                    <a:bodyPr/>
                    <a:lstStyle/>
                    <a:p>
                      <a:pPr algn="l" fontAlgn="b"/>
                      <a:r>
                        <a:rPr lang="en-US" sz="900" u="none" strike="noStrike">
                          <a:effectLst/>
                        </a:rPr>
                        <a:t>Legal </a:t>
                      </a:r>
                      <a:endParaRPr lang="en-US" sz="9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07"/>
                  </a:ext>
                </a:extLst>
              </a:tr>
              <a:tr h="221905">
                <a:tc>
                  <a:txBody>
                    <a:bodyPr/>
                    <a:lstStyle/>
                    <a:p>
                      <a:pPr algn="l" fontAlgn="b"/>
                      <a:r>
                        <a:rPr lang="en-US" sz="900" u="none" strike="noStrike">
                          <a:effectLst/>
                        </a:rPr>
                        <a:t>Maintenance Dept.</a:t>
                      </a:r>
                      <a:endParaRPr lang="en-US" sz="9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08"/>
                  </a:ext>
                </a:extLst>
              </a:tr>
              <a:tr h="221905">
                <a:tc>
                  <a:txBody>
                    <a:bodyPr/>
                    <a:lstStyle/>
                    <a:p>
                      <a:pPr algn="l" fontAlgn="b"/>
                      <a:r>
                        <a:rPr lang="en-US" sz="900" u="none" strike="noStrike">
                          <a:effectLst/>
                        </a:rPr>
                        <a:t>Procurement /Warehouse </a:t>
                      </a:r>
                      <a:endParaRPr lang="en-US" sz="9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09"/>
                  </a:ext>
                </a:extLst>
              </a:tr>
              <a:tr h="221905">
                <a:tc>
                  <a:txBody>
                    <a:bodyPr/>
                    <a:lstStyle/>
                    <a:p>
                      <a:pPr algn="l" fontAlgn="b"/>
                      <a:r>
                        <a:rPr lang="en-US" sz="900" u="none" strike="noStrike">
                          <a:effectLst/>
                        </a:rPr>
                        <a:t>School Nurtrition </a:t>
                      </a:r>
                      <a:endParaRPr lang="en-US" sz="9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10"/>
                  </a:ext>
                </a:extLst>
              </a:tr>
              <a:tr h="221905">
                <a:tc>
                  <a:txBody>
                    <a:bodyPr/>
                    <a:lstStyle/>
                    <a:p>
                      <a:pPr algn="l" fontAlgn="b"/>
                      <a:r>
                        <a:rPr lang="en-US" sz="900" u="none" strike="noStrike">
                          <a:effectLst/>
                        </a:rPr>
                        <a:t>Technology</a:t>
                      </a:r>
                      <a:endParaRPr lang="en-US" sz="9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11"/>
                  </a:ext>
                </a:extLst>
              </a:tr>
              <a:tr h="221905">
                <a:tc>
                  <a:txBody>
                    <a:bodyPr/>
                    <a:lstStyle/>
                    <a:p>
                      <a:pPr algn="l" fontAlgn="b"/>
                      <a:r>
                        <a:rPr lang="en-US" sz="900" u="none" strike="noStrike">
                          <a:effectLst/>
                        </a:rPr>
                        <a:t>Title 1</a:t>
                      </a:r>
                      <a:endParaRPr lang="en-US" sz="9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12"/>
                  </a:ext>
                </a:extLst>
              </a:tr>
              <a:tr h="203086">
                <a:tc>
                  <a:txBody>
                    <a:bodyPr/>
                    <a:lstStyle/>
                    <a:p>
                      <a:pPr algn="l" fontAlgn="b"/>
                      <a:r>
                        <a:rPr lang="en-US" sz="900" u="none" strike="noStrike">
                          <a:effectLst/>
                        </a:rPr>
                        <a:t>Transportation </a:t>
                      </a:r>
                      <a:endParaRPr lang="en-US" sz="9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13"/>
                  </a:ext>
                </a:extLst>
              </a:tr>
              <a:tr h="221905">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14"/>
                  </a:ext>
                </a:extLst>
              </a:tr>
              <a:tr h="221905">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15"/>
                  </a:ext>
                </a:extLst>
              </a:tr>
              <a:tr h="221905">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16"/>
                  </a:ext>
                </a:extLst>
              </a:tr>
              <a:tr h="221905">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17"/>
                  </a:ext>
                </a:extLst>
              </a:tr>
              <a:tr h="221905">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18"/>
                  </a:ext>
                </a:extLst>
              </a:tr>
              <a:tr h="221905">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19"/>
                  </a:ext>
                </a:extLst>
              </a:tr>
              <a:tr h="221905">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20"/>
                  </a:ext>
                </a:extLst>
              </a:tr>
              <a:tr h="221905">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21"/>
                  </a:ext>
                </a:extLst>
              </a:tr>
              <a:tr h="221905">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22"/>
                  </a:ext>
                </a:extLst>
              </a:tr>
              <a:tr h="221905">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7188" marR="7188" marT="7188" marB="0" anchor="b"/>
                </a:tc>
                <a:extLst>
                  <a:ext uri="{0D108BD9-81ED-4DB2-BD59-A6C34878D82A}">
                    <a16:rowId xmlns:a16="http://schemas.microsoft.com/office/drawing/2014/main" xmlns="" val="10023"/>
                  </a:ext>
                </a:extLst>
              </a:tr>
            </a:tbl>
          </a:graphicData>
        </a:graphic>
      </p:graphicFrame>
    </p:spTree>
    <p:extLst>
      <p:ext uri="{BB962C8B-B14F-4D97-AF65-F5344CB8AC3E}">
        <p14:creationId xmlns:p14="http://schemas.microsoft.com/office/powerpoint/2010/main" val="3676656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Case of paper per teacher</a:t>
            </a:r>
          </a:p>
        </p:txBody>
      </p:sp>
      <p:sp>
        <p:nvSpPr>
          <p:cNvPr id="3" name="Content Placeholder 2"/>
          <p:cNvSpPr>
            <a:spLocks noGrp="1"/>
          </p:cNvSpPr>
          <p:nvPr>
            <p:ph idx="1"/>
          </p:nvPr>
        </p:nvSpPr>
        <p:spPr/>
        <p:txBody>
          <a:bodyPr/>
          <a:lstStyle/>
          <a:p>
            <a:r>
              <a:rPr lang="en-US"/>
              <a:t>The Warehouse Staff will begin to distribute </a:t>
            </a:r>
            <a:r>
              <a:rPr lang="en-US" b="1"/>
              <a:t>ONE </a:t>
            </a:r>
            <a:r>
              <a:rPr lang="en-US"/>
              <a:t>case of paper to each location (Per FULL time Teacher).</a:t>
            </a:r>
          </a:p>
          <a:p>
            <a:pPr lvl="1"/>
            <a:r>
              <a:rPr lang="en-US"/>
              <a:t>Week of August 7 – 11</a:t>
            </a:r>
            <a:r>
              <a:rPr lang="en-US" baseline="30000"/>
              <a:t>th</a:t>
            </a:r>
            <a:r>
              <a:rPr lang="en-US"/>
              <a:t>, 2017</a:t>
            </a:r>
          </a:p>
          <a:p>
            <a:pPr lvl="1"/>
            <a:r>
              <a:rPr lang="en-US"/>
              <a:t>Delivery Ticket will be prepared and has to be signed OFF for receiving documentation.</a:t>
            </a:r>
          </a:p>
        </p:txBody>
      </p:sp>
    </p:spTree>
    <p:extLst>
      <p:ext uri="{BB962C8B-B14F-4D97-AF65-F5344CB8AC3E}">
        <p14:creationId xmlns:p14="http://schemas.microsoft.com/office/powerpoint/2010/main" val="2702394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633615"/>
          </a:xfrm>
        </p:spPr>
        <p:txBody>
          <a:bodyPr>
            <a:normAutofit fontScale="90000"/>
          </a:bodyPr>
          <a:lstStyle/>
          <a:p>
            <a:pPr algn="ctr"/>
            <a:r>
              <a:rPr lang="en-US">
                <a:solidFill>
                  <a:srgbClr val="FF0000"/>
                </a:solidFill>
              </a:rPr>
              <a:t>Purchasing Regulations</a:t>
            </a:r>
          </a:p>
        </p:txBody>
      </p:sp>
      <p:sp>
        <p:nvSpPr>
          <p:cNvPr id="3" name="Content Placeholder 2"/>
          <p:cNvSpPr>
            <a:spLocks noGrp="1"/>
          </p:cNvSpPr>
          <p:nvPr>
            <p:ph idx="1"/>
          </p:nvPr>
        </p:nvSpPr>
        <p:spPr>
          <a:xfrm>
            <a:off x="836518" y="1762125"/>
            <a:ext cx="10588630" cy="4955825"/>
          </a:xfrm>
        </p:spPr>
        <p:txBody>
          <a:bodyPr>
            <a:normAutofit/>
          </a:bodyPr>
          <a:lstStyle/>
          <a:p>
            <a:pPr lvl="1">
              <a:buFont typeface="Wingdings" panose="05000000000000000000" pitchFamily="2" charset="2"/>
              <a:buChar char="q"/>
            </a:pPr>
            <a:r>
              <a:rPr lang="en-US"/>
              <a:t>All Items will have to be requested and approved in MUNIS with an APPROPRIATE Purchase Order.</a:t>
            </a:r>
          </a:p>
          <a:p>
            <a:pPr lvl="2">
              <a:buFont typeface="Wingdings" panose="05000000000000000000" pitchFamily="2" charset="2"/>
              <a:buChar char="q"/>
            </a:pPr>
            <a:r>
              <a:rPr lang="en-US"/>
              <a:t>Purchase Orders and Student Activity are completed on an hourly basis, but ALL the approvals has to be completed for this to be finalized.</a:t>
            </a:r>
          </a:p>
          <a:p>
            <a:pPr lvl="1">
              <a:buFont typeface="Wingdings" panose="05000000000000000000" pitchFamily="2" charset="2"/>
              <a:buChar char="q"/>
            </a:pPr>
            <a:r>
              <a:rPr lang="en-US"/>
              <a:t>All Vendors will have to be registered and approved prior to doing business within the district.</a:t>
            </a:r>
          </a:p>
          <a:p>
            <a:pPr lvl="2">
              <a:buFont typeface="Wingdings" panose="05000000000000000000" pitchFamily="2" charset="2"/>
              <a:buChar char="q"/>
            </a:pPr>
            <a:r>
              <a:rPr lang="en-US"/>
              <a:t>We will not allow any approvals of vendors if they fall within the “Immediate Family” member category according to the policy</a:t>
            </a:r>
          </a:p>
          <a:p>
            <a:pPr lvl="3">
              <a:buFont typeface="Wingdings" panose="05000000000000000000" pitchFamily="2" charset="2"/>
              <a:buChar char="q"/>
            </a:pPr>
            <a:r>
              <a:rPr lang="en-US"/>
              <a:t>Definition of Immediate Family Member - “immediate family” means a spouse, child, sibling, or parent or the spouse of a child, sibling, or parent.  </a:t>
            </a:r>
          </a:p>
          <a:p>
            <a:pPr lvl="4">
              <a:buFont typeface="Wingdings" panose="05000000000000000000" pitchFamily="2" charset="2"/>
              <a:buChar char="ü"/>
            </a:pPr>
            <a:r>
              <a:rPr lang="en-US" b="1"/>
              <a:t>Please note: </a:t>
            </a:r>
            <a:r>
              <a:rPr lang="en-US"/>
              <a:t>While this definition does not include nephews, cousins, nieces, aunts, and uncles, we should make sure all relationships involving these family members are disclosed, and employees should not attempt to influence the decision making process.</a:t>
            </a:r>
          </a:p>
          <a:p>
            <a:pPr lvl="4">
              <a:buFont typeface="Wingdings" panose="05000000000000000000" pitchFamily="2" charset="2"/>
              <a:buChar char="ü"/>
            </a:pPr>
            <a:endParaRPr lang="en-US"/>
          </a:p>
        </p:txBody>
      </p:sp>
    </p:spTree>
    <p:extLst>
      <p:ext uri="{BB962C8B-B14F-4D97-AF65-F5344CB8AC3E}">
        <p14:creationId xmlns:p14="http://schemas.microsoft.com/office/powerpoint/2010/main" val="192444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635612"/>
          </a:xfrm>
        </p:spPr>
        <p:txBody>
          <a:bodyPr>
            <a:normAutofit fontScale="90000"/>
          </a:bodyPr>
          <a:lstStyle/>
          <a:p>
            <a:pPr algn="ctr"/>
            <a:r>
              <a:rPr lang="en-US" dirty="0"/>
              <a:t>Purchasing Regulations</a:t>
            </a:r>
          </a:p>
        </p:txBody>
      </p:sp>
      <p:sp>
        <p:nvSpPr>
          <p:cNvPr id="3" name="Content Placeholder 2"/>
          <p:cNvSpPr>
            <a:spLocks noGrp="1"/>
          </p:cNvSpPr>
          <p:nvPr>
            <p:ph idx="1"/>
          </p:nvPr>
        </p:nvSpPr>
        <p:spPr>
          <a:xfrm>
            <a:off x="2839582" y="1605957"/>
            <a:ext cx="7268245" cy="4490043"/>
          </a:xfrm>
        </p:spPr>
        <p:txBody>
          <a:bodyPr>
            <a:normAutofit/>
          </a:bodyPr>
          <a:lstStyle/>
          <a:p>
            <a:pPr marL="0" indent="0" algn="ctr">
              <a:buNone/>
            </a:pPr>
            <a:r>
              <a:rPr lang="en-US" b="1"/>
              <a:t>Policy Pertaining to Quotes and Expenditure</a:t>
            </a:r>
          </a:p>
          <a:p>
            <a:pPr lvl="1">
              <a:buFont typeface="Wingdings" panose="05000000000000000000" pitchFamily="2" charset="2"/>
              <a:buChar char="q"/>
            </a:pPr>
            <a:r>
              <a:rPr lang="en-US"/>
              <a:t>All Request Between $1.00 - $9,999.99 (ONE WRITTEN QUOTE).</a:t>
            </a:r>
          </a:p>
          <a:p>
            <a:pPr lvl="2">
              <a:buFont typeface="Wingdings" panose="05000000000000000000" pitchFamily="2" charset="2"/>
              <a:buChar char="q"/>
            </a:pPr>
            <a:r>
              <a:rPr lang="en-US" b="1">
                <a:solidFill>
                  <a:srgbClr val="FF0000"/>
                </a:solidFill>
              </a:rPr>
              <a:t>Call the VENDOR the quote HAS to be WRITTEN and Attached in MUNIS</a:t>
            </a:r>
          </a:p>
          <a:p>
            <a:pPr lvl="1">
              <a:buFont typeface="Wingdings" panose="05000000000000000000" pitchFamily="2" charset="2"/>
              <a:buChar char="q"/>
            </a:pPr>
            <a:r>
              <a:rPr lang="en-US"/>
              <a:t>All Request Between $10,000.00 - $28,000.00 (Three Written Quotes, attached in MUNIS).</a:t>
            </a:r>
          </a:p>
          <a:p>
            <a:pPr lvl="2">
              <a:buFont typeface="Wingdings" panose="05000000000000000000" pitchFamily="2" charset="2"/>
              <a:buChar char="q"/>
            </a:pPr>
            <a:r>
              <a:rPr lang="en-US" b="1">
                <a:solidFill>
                  <a:srgbClr val="FF0000"/>
                </a:solidFill>
              </a:rPr>
              <a:t>All QUOTES has to be ATTACHED IN MUNIS</a:t>
            </a:r>
          </a:p>
          <a:p>
            <a:pPr lvl="1">
              <a:buFont typeface="Wingdings" panose="05000000000000000000" pitchFamily="2" charset="2"/>
              <a:buChar char="q"/>
            </a:pPr>
            <a:r>
              <a:rPr lang="en-US"/>
              <a:t>All Request over $28,000.00 (Discussion with Elaine Wilson, pertaining to Seal Bid).</a:t>
            </a:r>
          </a:p>
          <a:p>
            <a:pPr lvl="2">
              <a:buFont typeface="Wingdings" panose="05000000000000000000" pitchFamily="2" charset="2"/>
              <a:buChar char="q"/>
            </a:pPr>
            <a:r>
              <a:rPr lang="en-US" b="1">
                <a:solidFill>
                  <a:srgbClr val="FF0000"/>
                </a:solidFill>
              </a:rPr>
              <a:t>Complete INTERNAL Request (Action Memo) requesting seal bid, indicating all pertinent information such as funding source, approval, start and end dates.</a:t>
            </a:r>
          </a:p>
          <a:p>
            <a:pPr lvl="1">
              <a:buFont typeface="Wingdings" panose="05000000000000000000" pitchFamily="2" charset="2"/>
              <a:buChar char="q"/>
            </a:pPr>
            <a:r>
              <a:rPr lang="en-US"/>
              <a:t>All Request over $100,000.00 (Board Approval, Mandated).</a:t>
            </a:r>
          </a:p>
          <a:p>
            <a:pPr marL="0" indent="0">
              <a:buNone/>
            </a:pPr>
            <a:endParaRPr lang="en-US"/>
          </a:p>
        </p:txBody>
      </p:sp>
    </p:spTree>
    <p:extLst>
      <p:ext uri="{BB962C8B-B14F-4D97-AF65-F5344CB8AC3E}">
        <p14:creationId xmlns:p14="http://schemas.microsoft.com/office/powerpoint/2010/main" val="3580393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t>MUNIS FY 2017 – 2018</a:t>
            </a:r>
            <a:br>
              <a:rPr lang="en-US" sz="3600" b="1" dirty="0"/>
            </a:br>
            <a:r>
              <a:rPr lang="en-US" sz="3600" b="1" dirty="0"/>
              <a:t>(Purchasing)</a:t>
            </a:r>
          </a:p>
        </p:txBody>
      </p:sp>
      <p:sp>
        <p:nvSpPr>
          <p:cNvPr id="3" name="Content Placeholder 2"/>
          <p:cNvSpPr>
            <a:spLocks noGrp="1"/>
          </p:cNvSpPr>
          <p:nvPr>
            <p:ph idx="1"/>
            <p:extLst>
              <p:ext uri="{D42A27DB-BD31-4B8C-83A1-F6EECF244321}">
                <p14:modId xmlns:p14="http://schemas.microsoft.com/office/powerpoint/2010/main" val="4143678966"/>
              </p:ext>
            </p:extLst>
          </p:nvPr>
        </p:nvSpPr>
        <p:spPr/>
        <p:txBody>
          <a:bodyPr vert="horz" lIns="91440" tIns="45720" rIns="91440" bIns="45720" rtlCol="0" anchor="t">
            <a:normAutofit fontScale="92500" lnSpcReduction="10000"/>
          </a:bodyPr>
          <a:lstStyle/>
          <a:p>
            <a:pPr marL="0" indent="0">
              <a:buNone/>
            </a:pPr>
            <a:r>
              <a:rPr lang="en-US" sz="4000">
                <a:latin typeface="Baskerville Old Face" panose="02020602080505020303" pitchFamily="18" charset="0"/>
              </a:rPr>
              <a:t>MUNIS</a:t>
            </a:r>
          </a:p>
          <a:p>
            <a:pPr lvl="1">
              <a:buFont typeface="Wingdings" panose="05000000000000000000" pitchFamily="2" charset="2"/>
              <a:buChar char="q"/>
            </a:pPr>
            <a:r>
              <a:rPr lang="en-US" sz="1600">
                <a:solidFill>
                  <a:srgbClr val="FF0000"/>
                </a:solidFill>
                <a:latin typeface="Arial Narrow" panose="020B0606020202030204" pitchFamily="34" charset="0"/>
              </a:rPr>
              <a:t>Login (Secured and Confidential)</a:t>
            </a:r>
          </a:p>
          <a:p>
            <a:pPr lvl="2">
              <a:buFont typeface="Wingdings" panose="05000000000000000000" pitchFamily="2" charset="2"/>
              <a:buChar char="q"/>
            </a:pPr>
            <a:r>
              <a:rPr lang="en-US" sz="1400">
                <a:solidFill>
                  <a:srgbClr val="FF0000"/>
                </a:solidFill>
                <a:latin typeface="Arial Narrow" panose="020B0606020202030204" pitchFamily="34" charset="0"/>
              </a:rPr>
              <a:t>Please do not SHARE credentials</a:t>
            </a:r>
          </a:p>
          <a:p>
            <a:pPr lvl="1">
              <a:buFont typeface="Wingdings" panose="05000000000000000000" pitchFamily="2" charset="2"/>
              <a:buChar char="q"/>
            </a:pPr>
            <a:r>
              <a:rPr lang="en-US" sz="1600">
                <a:solidFill>
                  <a:srgbClr val="FF0000"/>
                </a:solidFill>
                <a:latin typeface="Arial Narrow" panose="020B0606020202030204" pitchFamily="34" charset="0"/>
              </a:rPr>
              <a:t>Approvals (completed by the responsible party) </a:t>
            </a:r>
          </a:p>
          <a:p>
            <a:pPr lvl="2">
              <a:buFont typeface="Wingdings" panose="05000000000000000000" pitchFamily="2" charset="2"/>
              <a:buChar char="q"/>
            </a:pPr>
            <a:r>
              <a:rPr lang="en-US" sz="1400">
                <a:solidFill>
                  <a:srgbClr val="FF0000"/>
                </a:solidFill>
                <a:latin typeface="Arial Narrow" panose="020B0606020202030204" pitchFamily="34" charset="0"/>
                <a:ea typeface="BatangChe" panose="02030609000101010101" pitchFamily="49" charset="-127"/>
                <a:cs typeface="Arial" panose="020B0604020202020204" pitchFamily="34" charset="0"/>
              </a:rPr>
              <a:t>When you are out of the office, you have the ability to FORWARD your approvals to an designated party. Please see instructions on the next slide. We strongly ENCOURGE this to take place.</a:t>
            </a:r>
          </a:p>
          <a:p>
            <a:pPr lvl="2">
              <a:buFont typeface="Wingdings" panose="05000000000000000000" pitchFamily="2" charset="2"/>
              <a:buChar char="q"/>
            </a:pPr>
            <a:r>
              <a:rPr lang="en-US" sz="1400">
                <a:solidFill>
                  <a:srgbClr val="FF0000"/>
                </a:solidFill>
                <a:latin typeface="Arial Narrow" panose="020B0606020202030204" pitchFamily="34" charset="0"/>
                <a:ea typeface="BatangChe" panose="02030609000101010101" pitchFamily="49" charset="-127"/>
                <a:cs typeface="Arial" panose="020B0604020202020204" pitchFamily="34" charset="0"/>
              </a:rPr>
              <a:t>All request for items for payment has to be presented in MUNIS either via (Requisition Module, or Student Activity Module).</a:t>
            </a:r>
          </a:p>
          <a:p>
            <a:pPr lvl="2">
              <a:buFont typeface="Wingdings" panose="05000000000000000000" pitchFamily="2" charset="2"/>
              <a:buChar char="q"/>
            </a:pPr>
            <a:r>
              <a:rPr lang="en-US" sz="1400">
                <a:solidFill>
                  <a:srgbClr val="FF0000"/>
                </a:solidFill>
                <a:latin typeface="Arial Narrow" panose="020B0606020202030204" pitchFamily="34" charset="0"/>
              </a:rPr>
              <a:t>Receiving Items – All Items will have to be received in the system by the Bookkeeper/Media Specialist/Secretary within </a:t>
            </a:r>
            <a:r>
              <a:rPr lang="en-US" sz="1400" b="1">
                <a:solidFill>
                  <a:srgbClr val="FF0000"/>
                </a:solidFill>
                <a:latin typeface="Arial Narrow" panose="020B0606020202030204" pitchFamily="34" charset="0"/>
              </a:rPr>
              <a:t>48 hours of DELIVERY).</a:t>
            </a:r>
          </a:p>
          <a:p>
            <a:pPr lvl="2">
              <a:buFont typeface="Wingdings" panose="05000000000000000000" pitchFamily="2" charset="2"/>
              <a:buChar char="q"/>
            </a:pPr>
            <a:r>
              <a:rPr lang="en-US" sz="1400">
                <a:solidFill>
                  <a:srgbClr val="FF0000"/>
                </a:solidFill>
                <a:latin typeface="Arial Narrow" panose="020B0606020202030204" pitchFamily="34" charset="0"/>
              </a:rPr>
              <a:t>All Approvals will have to be completed</a:t>
            </a:r>
            <a:r>
              <a:rPr lang="en-US" sz="1400" b="1">
                <a:solidFill>
                  <a:srgbClr val="FF0000"/>
                </a:solidFill>
                <a:latin typeface="Arial Narrow" panose="020B0606020202030204" pitchFamily="34" charset="0"/>
              </a:rPr>
              <a:t> within 48 hours of releasing</a:t>
            </a:r>
            <a:r>
              <a:rPr lang="en-US" sz="1400">
                <a:solidFill>
                  <a:srgbClr val="FF0000"/>
                </a:solidFill>
                <a:latin typeface="Arial Narrow" panose="020B0606020202030204" pitchFamily="34" charset="0"/>
              </a:rPr>
              <a:t> into the system (First Level).</a:t>
            </a:r>
          </a:p>
          <a:p>
            <a:pPr lvl="3">
              <a:buFont typeface="Wingdings" panose="05000000000000000000" pitchFamily="2" charset="2"/>
              <a:buChar char="q"/>
            </a:pPr>
            <a:r>
              <a:rPr lang="en-US" sz="1200">
                <a:solidFill>
                  <a:srgbClr val="FF0000"/>
                </a:solidFill>
                <a:latin typeface="Arial Narrow" panose="020B0606020202030204" pitchFamily="34" charset="0"/>
              </a:rPr>
              <a:t>We can implement on your Smart Phone</a:t>
            </a:r>
          </a:p>
          <a:p>
            <a:pPr lvl="3">
              <a:buFont typeface="Wingdings" panose="05000000000000000000" pitchFamily="2" charset="2"/>
              <a:buChar char="q"/>
            </a:pPr>
            <a:r>
              <a:rPr lang="en-US" sz="1200">
                <a:solidFill>
                  <a:srgbClr val="FF0000"/>
                </a:solidFill>
                <a:latin typeface="Arial Narrow" panose="020B0606020202030204" pitchFamily="34" charset="0"/>
              </a:rPr>
              <a:t>We can implement on your “Laptop or Surface Pro” if needed.</a:t>
            </a:r>
          </a:p>
          <a:p>
            <a:pPr marL="1371600" lvl="3" indent="0">
              <a:buNone/>
            </a:pPr>
            <a:endParaRPr lang="en-US" sz="1200">
              <a:solidFill>
                <a:srgbClr val="FF0000"/>
              </a:solidFill>
              <a:latin typeface="Arial Narrow" panose="020B0606020202030204" pitchFamily="34" charset="0"/>
            </a:endParaRPr>
          </a:p>
        </p:txBody>
      </p:sp>
    </p:spTree>
    <p:extLst>
      <p:ext uri="{BB962C8B-B14F-4D97-AF65-F5344CB8AC3E}">
        <p14:creationId xmlns:p14="http://schemas.microsoft.com/office/powerpoint/2010/main" val="3825121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Munis Do’s and Don’t</a:t>
            </a:r>
          </a:p>
        </p:txBody>
      </p:sp>
      <p:sp>
        <p:nvSpPr>
          <p:cNvPr id="3" name="Content Placeholder 2"/>
          <p:cNvSpPr>
            <a:spLocks noGrp="1"/>
          </p:cNvSpPr>
          <p:nvPr>
            <p:ph idx="1"/>
          </p:nvPr>
        </p:nvSpPr>
        <p:spPr>
          <a:xfrm>
            <a:off x="1251678" y="1547447"/>
            <a:ext cx="10178322" cy="4869119"/>
          </a:xfrm>
        </p:spPr>
        <p:txBody>
          <a:bodyPr/>
          <a:lstStyle/>
          <a:p>
            <a:r>
              <a:rPr lang="en-US" b="1" dirty="0">
                <a:solidFill>
                  <a:srgbClr val="FF0000"/>
                </a:solidFill>
              </a:rPr>
              <a:t>Munis Quote:</a:t>
            </a:r>
          </a:p>
          <a:p>
            <a:pPr lvl="1">
              <a:buFont typeface="Wingdings" panose="05000000000000000000" pitchFamily="2" charset="2"/>
              <a:buChar char="q"/>
            </a:pPr>
            <a:r>
              <a:rPr lang="en-US" dirty="0">
                <a:solidFill>
                  <a:srgbClr val="FF0000"/>
                </a:solidFill>
              </a:rPr>
              <a:t>All Request HAS to have a QUOTE attached.</a:t>
            </a:r>
          </a:p>
          <a:p>
            <a:pPr lvl="2"/>
            <a:r>
              <a:rPr lang="en-US" dirty="0">
                <a:solidFill>
                  <a:srgbClr val="FF0000"/>
                </a:solidFill>
              </a:rPr>
              <a:t>NO CATALOG (Page Copies), but an ACUTAL QUOTE (Call VENDOR) and Receive a VITAL QUOTE</a:t>
            </a:r>
          </a:p>
          <a:p>
            <a:pPr lvl="3"/>
            <a:r>
              <a:rPr lang="en-US" b="1" dirty="0">
                <a:solidFill>
                  <a:srgbClr val="FF0000"/>
                </a:solidFill>
              </a:rPr>
              <a:t>Ensure No Sales Tax</a:t>
            </a:r>
          </a:p>
          <a:p>
            <a:pPr lvl="3"/>
            <a:r>
              <a:rPr lang="en-US" b="1" dirty="0">
                <a:solidFill>
                  <a:srgbClr val="FF0000"/>
                </a:solidFill>
              </a:rPr>
              <a:t>Products are Updated with Correct Pricing</a:t>
            </a:r>
          </a:p>
          <a:p>
            <a:pPr lvl="3"/>
            <a:r>
              <a:rPr lang="en-US" b="1" dirty="0">
                <a:solidFill>
                  <a:srgbClr val="FF0000"/>
                </a:solidFill>
              </a:rPr>
              <a:t>Correct Ship To Information</a:t>
            </a:r>
          </a:p>
          <a:p>
            <a:pPr lvl="3"/>
            <a:r>
              <a:rPr lang="en-US" b="1" dirty="0">
                <a:solidFill>
                  <a:srgbClr val="FF0000"/>
                </a:solidFill>
              </a:rPr>
              <a:t>Ensure that you have an expiration date for all product</a:t>
            </a:r>
            <a:r>
              <a:rPr lang="en-US" b="1" dirty="0" smtClean="0">
                <a:solidFill>
                  <a:srgbClr val="FF0000"/>
                </a:solidFill>
              </a:rPr>
              <a:t>.</a:t>
            </a:r>
          </a:p>
          <a:p>
            <a:pPr lvl="3"/>
            <a:r>
              <a:rPr lang="en-US" b="1" dirty="0" smtClean="0">
                <a:solidFill>
                  <a:srgbClr val="FF0000"/>
                </a:solidFill>
              </a:rPr>
              <a:t>Remember to “DO BLANKET” requisitions by AMOUNT</a:t>
            </a:r>
          </a:p>
          <a:p>
            <a:pPr lvl="3"/>
            <a:r>
              <a:rPr lang="en-US" b="1" dirty="0" smtClean="0">
                <a:solidFill>
                  <a:srgbClr val="FF0000"/>
                </a:solidFill>
              </a:rPr>
              <a:t>Remember to do PICK TICKETS for ALL INTERNAL warehouse request.</a:t>
            </a:r>
            <a:endParaRPr lang="en-US" b="1" dirty="0">
              <a:solidFill>
                <a:srgbClr val="FF0000"/>
              </a:solidFill>
            </a:endParaRPr>
          </a:p>
          <a:p>
            <a:pPr lvl="3"/>
            <a:r>
              <a:rPr lang="en-US" b="1" dirty="0" smtClean="0">
                <a:solidFill>
                  <a:srgbClr val="FF0000"/>
                </a:solidFill>
              </a:rPr>
              <a:t>RELEASE the Requisition for PROCESSING</a:t>
            </a:r>
            <a:endParaRPr lang="en-US" b="1" dirty="0">
              <a:solidFill>
                <a:srgbClr val="FF0000"/>
              </a:solidFill>
            </a:endParaRPr>
          </a:p>
          <a:p>
            <a:pPr marL="1371600" lvl="3" indent="0">
              <a:buNone/>
            </a:pPr>
            <a:endParaRPr lang="en-US" dirty="0"/>
          </a:p>
          <a:p>
            <a:pPr marL="1371600" lvl="3" indent="0">
              <a:buNone/>
            </a:pPr>
            <a:endParaRPr lang="en-US" dirty="0"/>
          </a:p>
          <a:p>
            <a:pPr marL="1371600" lvl="3" indent="0">
              <a:buNone/>
            </a:pPr>
            <a:endParaRPr lang="en-US" dirty="0"/>
          </a:p>
        </p:txBody>
      </p:sp>
    </p:spTree>
    <p:extLst>
      <p:ext uri="{BB962C8B-B14F-4D97-AF65-F5344CB8AC3E}">
        <p14:creationId xmlns:p14="http://schemas.microsoft.com/office/powerpoint/2010/main" val="3841735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E-procurement Vendors</a:t>
            </a:r>
          </a:p>
        </p:txBody>
      </p:sp>
      <p:sp>
        <p:nvSpPr>
          <p:cNvPr id="3" name="Content Placeholder 2"/>
          <p:cNvSpPr>
            <a:spLocks noGrp="1"/>
          </p:cNvSpPr>
          <p:nvPr>
            <p:ph idx="1"/>
          </p:nvPr>
        </p:nvSpPr>
        <p:spPr>
          <a:xfrm>
            <a:off x="1316761" y="2213777"/>
            <a:ext cx="10178322" cy="3782375"/>
          </a:xfrm>
        </p:spPr>
        <p:txBody>
          <a:bodyPr>
            <a:normAutofit/>
          </a:bodyPr>
          <a:lstStyle/>
          <a:p>
            <a:r>
              <a:rPr lang="en-US" b="1" dirty="0">
                <a:solidFill>
                  <a:srgbClr val="FF0000"/>
                </a:solidFill>
              </a:rPr>
              <a:t>NO QUOTE NEEDED For E-PROCUREMENT VENDORS</a:t>
            </a:r>
          </a:p>
          <a:p>
            <a:r>
              <a:rPr lang="en-US" dirty="0"/>
              <a:t>Staples</a:t>
            </a:r>
          </a:p>
          <a:p>
            <a:r>
              <a:rPr lang="en-US" dirty="0"/>
              <a:t>Office Depot</a:t>
            </a:r>
          </a:p>
          <a:p>
            <a:r>
              <a:rPr lang="en-US" dirty="0"/>
              <a:t>CDW</a:t>
            </a:r>
          </a:p>
          <a:p>
            <a:r>
              <a:rPr lang="en-US" dirty="0"/>
              <a:t>Kaplan</a:t>
            </a:r>
          </a:p>
          <a:p>
            <a:r>
              <a:rPr lang="en-US" dirty="0"/>
              <a:t>School Specialty</a:t>
            </a:r>
          </a:p>
          <a:p>
            <a:r>
              <a:rPr lang="en-US" dirty="0"/>
              <a:t>Amazon (Special Circumstances)</a:t>
            </a:r>
          </a:p>
          <a:p>
            <a:pPr lvl="1"/>
            <a:r>
              <a:rPr lang="en-US" dirty="0">
                <a:solidFill>
                  <a:srgbClr val="FF0000"/>
                </a:solidFill>
              </a:rPr>
              <a:t>Complete as a SHOP ONLINE (MUNIS RIBBON) to make sure the order flows correctly.  CALL YOUR PROCUREMENT REPRESENTATIVE if you have any questions.</a:t>
            </a:r>
          </a:p>
          <a:p>
            <a:endParaRPr lang="en-US" dirty="0"/>
          </a:p>
        </p:txBody>
      </p:sp>
    </p:spTree>
    <p:extLst>
      <p:ext uri="{BB962C8B-B14F-4D97-AF65-F5344CB8AC3E}">
        <p14:creationId xmlns:p14="http://schemas.microsoft.com/office/powerpoint/2010/main" val="2868136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idx="4294967295"/>
          </p:nvPr>
        </p:nvSpPr>
        <p:spPr>
          <a:xfrm>
            <a:off x="877832" y="83985"/>
            <a:ext cx="10179050" cy="742019"/>
          </a:xfrm>
        </p:spPr>
        <p:txBody>
          <a:bodyPr>
            <a:normAutofit fontScale="90000"/>
          </a:bodyPr>
          <a:lstStyle/>
          <a:p>
            <a:pPr algn="ctr"/>
            <a:r>
              <a:rPr lang="en-US" dirty="0"/>
              <a:t>How To Approve</a:t>
            </a:r>
          </a:p>
        </p:txBody>
      </p:sp>
      <p:pic>
        <p:nvPicPr>
          <p:cNvPr id="1026" name="Picture 1" descr="cid:image001.png@01D2F757.244B5D6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532615" y="1781954"/>
            <a:ext cx="3031939" cy="1472066"/>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2" descr="cid:image002.png@01D2F757.8CAFE9C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2900014" y="4199492"/>
            <a:ext cx="4674524" cy="19526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2102339" y="1301973"/>
            <a:ext cx="4259384" cy="734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On the Munis Dashboard, </a:t>
            </a:r>
            <a:r>
              <a:rPr kumimoji="0" lang="en-US" altLang="en-US" sz="1100" b="1"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RIGHT</a:t>
            </a:r>
            <a:r>
              <a:rPr kumimoji="0" lang="en-US" altLang="en-US" sz="11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click on the </a:t>
            </a:r>
            <a:r>
              <a:rPr kumimoji="0" lang="en-US" altLang="en-US" sz="1100" b="1"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APPROVAL</a:t>
            </a:r>
            <a:r>
              <a:rPr kumimoji="0" lang="en-US" altLang="en-US" sz="11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tile and select “Configure Tile Settings”.</a:t>
            </a: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4"/>
          <p:cNvSpPr>
            <a:spLocks noChangeArrowheads="1"/>
          </p:cNvSpPr>
          <p:nvPr/>
        </p:nvSpPr>
        <p:spPr bwMode="auto">
          <a:xfrm>
            <a:off x="1708318" y="3322329"/>
            <a:ext cx="6583680"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Then you will see the following information.  They will need to click on the box and it will give them access to select someone to forward all of their work flow items.  When they return, they will need to unclick the box.</a:t>
            </a: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Rectangle 5"/>
          <p:cNvSpPr>
            <a:spLocks noChangeArrowheads="1"/>
          </p:cNvSpPr>
          <p:nvPr/>
        </p:nvSpPr>
        <p:spPr bwMode="auto">
          <a:xfrm>
            <a:off x="0" y="82962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593870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 Order Inquiry</a:t>
            </a:r>
            <a:endParaRPr lang="en-US" dirty="0"/>
          </a:p>
        </p:txBody>
      </p:sp>
      <p:sp>
        <p:nvSpPr>
          <p:cNvPr id="3" name="Content Placeholder 2"/>
          <p:cNvSpPr>
            <a:spLocks noGrp="1"/>
          </p:cNvSpPr>
          <p:nvPr>
            <p:ph idx="1"/>
          </p:nvPr>
        </p:nvSpPr>
        <p:spPr/>
        <p:txBody>
          <a:bodyPr/>
          <a:lstStyle/>
          <a:p>
            <a:r>
              <a:rPr lang="en-US" dirty="0" smtClean="0"/>
              <a:t>Tyler Menu</a:t>
            </a:r>
          </a:p>
          <a:p>
            <a:pPr lvl="1"/>
            <a:r>
              <a:rPr lang="en-US" dirty="0" smtClean="0"/>
              <a:t>Financial</a:t>
            </a:r>
          </a:p>
          <a:p>
            <a:pPr lvl="2"/>
            <a:r>
              <a:rPr lang="en-US" dirty="0" smtClean="0"/>
              <a:t>Purchasing</a:t>
            </a:r>
          </a:p>
          <a:p>
            <a:pPr lvl="3"/>
            <a:r>
              <a:rPr lang="en-US" dirty="0" smtClean="0"/>
              <a:t>Purchase Order Inquiry and Reports</a:t>
            </a:r>
          </a:p>
          <a:p>
            <a:pPr lvl="4"/>
            <a:r>
              <a:rPr lang="en-US" dirty="0" smtClean="0"/>
              <a:t>Purchase Order Inquiry</a:t>
            </a:r>
          </a:p>
          <a:p>
            <a:pPr lvl="5"/>
            <a:r>
              <a:rPr lang="en-US" dirty="0" smtClean="0"/>
              <a:t>Search</a:t>
            </a:r>
          </a:p>
          <a:p>
            <a:pPr lvl="6"/>
            <a:r>
              <a:rPr lang="en-US" dirty="0" smtClean="0"/>
              <a:t>Implement PO Number </a:t>
            </a:r>
          </a:p>
          <a:p>
            <a:pPr lvl="7"/>
            <a:r>
              <a:rPr lang="en-US" dirty="0" smtClean="0"/>
              <a:t>Accept</a:t>
            </a:r>
          </a:p>
          <a:p>
            <a:pPr lvl="7"/>
            <a:r>
              <a:rPr lang="en-US" dirty="0" smtClean="0"/>
              <a:t>All information pertaining to the PO can be retrieved</a:t>
            </a:r>
            <a:endParaRPr lang="en-US" dirty="0"/>
          </a:p>
        </p:txBody>
      </p:sp>
    </p:spTree>
    <p:extLst>
      <p:ext uri="{BB962C8B-B14F-4D97-AF65-F5344CB8AC3E}">
        <p14:creationId xmlns:p14="http://schemas.microsoft.com/office/powerpoint/2010/main" val="291951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828066831"/>
              </p:ext>
            </p:extLst>
          </p:nvPr>
        </p:nvSpPr>
        <p:spPr>
          <a:xfrm>
            <a:off x="1251678" y="382385"/>
            <a:ext cx="9573977" cy="784263"/>
          </a:xfrm>
        </p:spPr>
        <p:txBody>
          <a:bodyPr>
            <a:normAutofit fontScale="90000"/>
          </a:bodyPr>
          <a:lstStyle/>
          <a:p>
            <a:pPr algn="ctr"/>
            <a:r>
              <a:rPr lang="en-US" dirty="0"/>
              <a:t>Vendor information</a:t>
            </a:r>
          </a:p>
        </p:txBody>
      </p:sp>
      <p:sp>
        <p:nvSpPr>
          <p:cNvPr id="3" name="Content Placeholder 2"/>
          <p:cNvSpPr>
            <a:spLocks noGrp="1"/>
          </p:cNvSpPr>
          <p:nvPr>
            <p:ph idx="1"/>
            <p:extLst>
              <p:ext uri="{D42A27DB-BD31-4B8C-83A1-F6EECF244321}">
                <p14:modId xmlns:p14="http://schemas.microsoft.com/office/powerpoint/2010/main" val="3248275081"/>
              </p:ext>
            </p:extLst>
          </p:nvPr>
        </p:nvSpPr>
        <p:spPr>
          <a:xfrm>
            <a:off x="1104533" y="1166648"/>
            <a:ext cx="10178322" cy="3593591"/>
          </a:xfrm>
        </p:spPr>
        <p:txBody>
          <a:bodyPr vert="horz" lIns="91440" tIns="45720" rIns="91440" bIns="45720" rtlCol="0" anchor="t">
            <a:normAutofit/>
          </a:bodyPr>
          <a:lstStyle/>
          <a:p>
            <a:r>
              <a:rPr lang="en-US" dirty="0"/>
              <a:t>Vendor Registration ONLINE </a:t>
            </a:r>
            <a:r>
              <a:rPr lang="en-US" dirty="0" smtClean="0"/>
              <a:t>only</a:t>
            </a:r>
          </a:p>
          <a:p>
            <a:pPr lvl="1"/>
            <a:r>
              <a:rPr lang="en-US" dirty="0" smtClean="0">
                <a:hlinkClick r:id="rId3"/>
              </a:rPr>
              <a:t>www.bcsdk12.net</a:t>
            </a:r>
            <a:r>
              <a:rPr lang="en-US" dirty="0" smtClean="0"/>
              <a:t> – Departments – Procurement – Vendor Registration (Under Vendor Registry)</a:t>
            </a:r>
            <a:endParaRPr lang="en-US" dirty="0"/>
          </a:p>
          <a:p>
            <a:pPr lvl="1"/>
            <a:r>
              <a:rPr lang="en-US" dirty="0"/>
              <a:t>Immediate Family Relationships</a:t>
            </a:r>
          </a:p>
          <a:p>
            <a:pPr lvl="2"/>
            <a:r>
              <a:rPr lang="en-US" sz="1800" b="1" dirty="0"/>
              <a:t>NO Double Dipping (Employee and Consulting)</a:t>
            </a:r>
            <a:endParaRPr lang="en-US" b="1" dirty="0"/>
          </a:p>
          <a:p>
            <a:pPr lvl="1"/>
            <a:r>
              <a:rPr lang="en-US" dirty="0"/>
              <a:t>Updated Information </a:t>
            </a:r>
          </a:p>
          <a:p>
            <a:pPr lvl="1"/>
            <a:r>
              <a:rPr lang="en-US" dirty="0"/>
              <a:t>W-9 Attached</a:t>
            </a:r>
          </a:p>
          <a:p>
            <a:pPr lvl="1"/>
            <a:r>
              <a:rPr lang="en-US" dirty="0"/>
              <a:t>TRS Retirees</a:t>
            </a:r>
          </a:p>
          <a:p>
            <a:pPr lvl="2"/>
            <a:r>
              <a:rPr lang="en-US" dirty="0" smtClean="0"/>
              <a:t>Approval Required By HR (PRIOR) to utilizing the services.</a:t>
            </a:r>
            <a:endParaRPr lang="en-US" dirty="0"/>
          </a:p>
          <a:p>
            <a:pPr marL="914400" lvl="2" indent="0">
              <a:buNone/>
            </a:pPr>
            <a:endParaRPr lang="en-US" dirty="0"/>
          </a:p>
        </p:txBody>
      </p:sp>
    </p:spTree>
    <p:extLst>
      <p:ext uri="{BB962C8B-B14F-4D97-AF65-F5344CB8AC3E}">
        <p14:creationId xmlns:p14="http://schemas.microsoft.com/office/powerpoint/2010/main" val="288889747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1200</Words>
  <Application>Microsoft Office PowerPoint</Application>
  <PresentationFormat>Widescreen</PresentationFormat>
  <Paragraphs>262</Paragraphs>
  <Slides>18</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Arial Narrow</vt:lpstr>
      <vt:lpstr>Baskerville Old Face</vt:lpstr>
      <vt:lpstr>BatangChe</vt:lpstr>
      <vt:lpstr>Calibri</vt:lpstr>
      <vt:lpstr>Gill Sans MT</vt:lpstr>
      <vt:lpstr>Impact</vt:lpstr>
      <vt:lpstr>Times New Roman</vt:lpstr>
      <vt:lpstr>Wingdings</vt:lpstr>
      <vt:lpstr>Badge</vt:lpstr>
      <vt:lpstr>Procurement Review FY 2017-2018  vip July 2017</vt:lpstr>
      <vt:lpstr>Purchasing Regulations</vt:lpstr>
      <vt:lpstr>Purchasing Regulations</vt:lpstr>
      <vt:lpstr>MUNIS FY 2017 – 2018 (Purchasing)</vt:lpstr>
      <vt:lpstr>Munis Do’s and Don’t</vt:lpstr>
      <vt:lpstr>E-procurement Vendors</vt:lpstr>
      <vt:lpstr>How To Approve</vt:lpstr>
      <vt:lpstr>Purchase Order Inquiry</vt:lpstr>
      <vt:lpstr>Vendor information</vt:lpstr>
      <vt:lpstr>Vendor Issues on E-Procurement Orders</vt:lpstr>
      <vt:lpstr>Requisition Monthly deadline</vt:lpstr>
      <vt:lpstr>END of Month Deadline </vt:lpstr>
      <vt:lpstr>Training</vt:lpstr>
      <vt:lpstr>Warehouse Processing</vt:lpstr>
      <vt:lpstr>Warehouse contact person </vt:lpstr>
      <vt:lpstr>Copier Contract Information</vt:lpstr>
      <vt:lpstr>Procurement Contact Person  </vt:lpstr>
      <vt:lpstr>Case of paper per teacher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Procurement Review FY 2017-2018  vip July 2017</dc:title>
  <dc:creator>Wilson, Elaine</dc:creator>
  <cp:lastModifiedBy>Elaine Wilson</cp:lastModifiedBy>
  <cp:revision>8</cp:revision>
  <dcterms:modified xsi:type="dcterms:W3CDTF">2017-07-18T15:26:47Z</dcterms:modified>
</cp:coreProperties>
</file>